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304" r:id="rId3"/>
    <p:sldId id="295" r:id="rId4"/>
    <p:sldId id="261" r:id="rId5"/>
    <p:sldId id="298" r:id="rId6"/>
    <p:sldId id="300" r:id="rId7"/>
    <p:sldId id="301" r:id="rId8"/>
    <p:sldId id="302" r:id="rId9"/>
    <p:sldId id="294" r:id="rId10"/>
    <p:sldId id="260" r:id="rId11"/>
    <p:sldId id="293" r:id="rId12"/>
    <p:sldId id="262" r:id="rId13"/>
    <p:sldId id="287" r:id="rId14"/>
    <p:sldId id="263" r:id="rId15"/>
    <p:sldId id="267" r:id="rId16"/>
    <p:sldId id="290" r:id="rId17"/>
    <p:sldId id="291" r:id="rId18"/>
    <p:sldId id="284" r:id="rId19"/>
    <p:sldId id="276" r:id="rId20"/>
    <p:sldId id="275" r:id="rId21"/>
    <p:sldId id="296" r:id="rId22"/>
    <p:sldId id="268" r:id="rId23"/>
    <p:sldId id="269" r:id="rId24"/>
    <p:sldId id="270" r:id="rId25"/>
    <p:sldId id="271" r:id="rId26"/>
    <p:sldId id="309" r:id="rId27"/>
    <p:sldId id="272" r:id="rId28"/>
    <p:sldId id="274" r:id="rId29"/>
    <p:sldId id="305" r:id="rId30"/>
    <p:sldId id="307" r:id="rId31"/>
    <p:sldId id="285" r:id="rId32"/>
    <p:sldId id="286" r:id="rId33"/>
    <p:sldId id="266" r:id="rId34"/>
    <p:sldId id="308" r:id="rId35"/>
    <p:sldId id="282" r:id="rId36"/>
    <p:sldId id="283" r:id="rId37"/>
    <p:sldId id="277" r:id="rId38"/>
    <p:sldId id="279" r:id="rId39"/>
    <p:sldId id="278" r:id="rId40"/>
    <p:sldId id="281" r:id="rId41"/>
    <p:sldId id="280" r:id="rId42"/>
    <p:sldId id="297" r:id="rId43"/>
    <p:sldId id="273" r:id="rId44"/>
    <p:sldId id="289" r:id="rId4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42" autoAdjust="0"/>
    <p:restoredTop sz="95501" autoAdjust="0"/>
  </p:normalViewPr>
  <p:slideViewPr>
    <p:cSldViewPr snapToGrid="0">
      <p:cViewPr>
        <p:scale>
          <a:sx n="122" d="100"/>
          <a:sy n="122" d="100"/>
        </p:scale>
        <p:origin x="-108" y="-10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0C7922F-F6B2-4A17-812F-EAB4512E493A}" type="datetimeFigureOut">
              <a:rPr lang="ru-RU" smtClean="0"/>
              <a:pPr/>
              <a:t>07.05.2020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9EB9218-4EF3-4464-BB11-50EF5BDA345A}" type="slidenum">
              <a:rPr lang="ru-RU" smtClean="0"/>
              <a:pPr/>
              <a:t>‹#›</a:t>
            </a:fld>
            <a:endParaRPr lang="ru-RU"/>
          </a:p>
        </p:txBody>
      </p:sp>
    </p:spTree>
    <p:extLst>
      <p:ext uri="{BB962C8B-B14F-4D97-AF65-F5344CB8AC3E}">
        <p14:creationId xmlns:p14="http://schemas.microsoft.com/office/powerpoint/2010/main" val="3738478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0C7922F-F6B2-4A17-812F-EAB4512E493A}" type="datetimeFigureOut">
              <a:rPr lang="ru-RU" smtClean="0"/>
              <a:pPr/>
              <a:t>07.05.2020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9EB9218-4EF3-4464-BB11-50EF5BDA345A}" type="slidenum">
              <a:rPr lang="ru-RU" smtClean="0"/>
              <a:pPr/>
              <a:t>‹#›</a:t>
            </a:fld>
            <a:endParaRPr lang="ru-RU"/>
          </a:p>
        </p:txBody>
      </p:sp>
    </p:spTree>
    <p:extLst>
      <p:ext uri="{BB962C8B-B14F-4D97-AF65-F5344CB8AC3E}">
        <p14:creationId xmlns:p14="http://schemas.microsoft.com/office/powerpoint/2010/main" val="3026043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0C7922F-F6B2-4A17-812F-EAB4512E493A}" type="datetimeFigureOut">
              <a:rPr lang="ru-RU" smtClean="0"/>
              <a:pPr/>
              <a:t>07.05.2020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9EB9218-4EF3-4464-BB11-50EF5BDA345A}" type="slidenum">
              <a:rPr lang="ru-RU" smtClean="0"/>
              <a:pPr/>
              <a:t>‹#›</a:t>
            </a:fld>
            <a:endParaRPr lang="ru-RU"/>
          </a:p>
        </p:txBody>
      </p:sp>
    </p:spTree>
    <p:extLst>
      <p:ext uri="{BB962C8B-B14F-4D97-AF65-F5344CB8AC3E}">
        <p14:creationId xmlns:p14="http://schemas.microsoft.com/office/powerpoint/2010/main" val="3581244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0C7922F-F6B2-4A17-812F-EAB4512E493A}" type="datetimeFigureOut">
              <a:rPr lang="ru-RU" smtClean="0"/>
              <a:pPr/>
              <a:t>07.05.2020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9EB9218-4EF3-4464-BB11-50EF5BDA345A}" type="slidenum">
              <a:rPr lang="ru-RU" smtClean="0"/>
              <a:pPr/>
              <a:t>‹#›</a:t>
            </a:fld>
            <a:endParaRPr lang="ru-RU"/>
          </a:p>
        </p:txBody>
      </p:sp>
    </p:spTree>
    <p:extLst>
      <p:ext uri="{BB962C8B-B14F-4D97-AF65-F5344CB8AC3E}">
        <p14:creationId xmlns:p14="http://schemas.microsoft.com/office/powerpoint/2010/main" val="1274156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0C7922F-F6B2-4A17-812F-EAB4512E493A}" type="datetimeFigureOut">
              <a:rPr lang="ru-RU" smtClean="0"/>
              <a:pPr/>
              <a:t>07.05.2020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9EB9218-4EF3-4464-BB11-50EF5BDA345A}" type="slidenum">
              <a:rPr lang="ru-RU" smtClean="0"/>
              <a:pPr/>
              <a:t>‹#›</a:t>
            </a:fld>
            <a:endParaRPr lang="ru-RU"/>
          </a:p>
        </p:txBody>
      </p:sp>
    </p:spTree>
    <p:extLst>
      <p:ext uri="{BB962C8B-B14F-4D97-AF65-F5344CB8AC3E}">
        <p14:creationId xmlns:p14="http://schemas.microsoft.com/office/powerpoint/2010/main" val="8363223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0C7922F-F6B2-4A17-812F-EAB4512E493A}" type="datetimeFigureOut">
              <a:rPr lang="ru-RU" smtClean="0"/>
              <a:pPr/>
              <a:t>07.05.2020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9EB9218-4EF3-4464-BB11-50EF5BDA345A}" type="slidenum">
              <a:rPr lang="ru-RU" smtClean="0"/>
              <a:pPr/>
              <a:t>‹#›</a:t>
            </a:fld>
            <a:endParaRPr lang="ru-RU"/>
          </a:p>
        </p:txBody>
      </p:sp>
    </p:spTree>
    <p:extLst>
      <p:ext uri="{BB962C8B-B14F-4D97-AF65-F5344CB8AC3E}">
        <p14:creationId xmlns:p14="http://schemas.microsoft.com/office/powerpoint/2010/main" val="3302682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0C7922F-F6B2-4A17-812F-EAB4512E493A}" type="datetimeFigureOut">
              <a:rPr lang="ru-RU" smtClean="0"/>
              <a:pPr/>
              <a:t>07.05.2020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9EB9218-4EF3-4464-BB11-50EF5BDA345A}" type="slidenum">
              <a:rPr lang="ru-RU" smtClean="0"/>
              <a:pPr/>
              <a:t>‹#›</a:t>
            </a:fld>
            <a:endParaRPr lang="ru-RU"/>
          </a:p>
        </p:txBody>
      </p:sp>
    </p:spTree>
    <p:extLst>
      <p:ext uri="{BB962C8B-B14F-4D97-AF65-F5344CB8AC3E}">
        <p14:creationId xmlns:p14="http://schemas.microsoft.com/office/powerpoint/2010/main" val="27511854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60C7922F-F6B2-4A17-812F-EAB4512E493A}" type="datetimeFigureOut">
              <a:rPr lang="ru-RU" smtClean="0"/>
              <a:pPr/>
              <a:t>07.05.2020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9EB9218-4EF3-4464-BB11-50EF5BDA345A}" type="slidenum">
              <a:rPr lang="ru-RU" smtClean="0"/>
              <a:pPr/>
              <a:t>‹#›</a:t>
            </a:fld>
            <a:endParaRPr lang="ru-RU"/>
          </a:p>
        </p:txBody>
      </p:sp>
    </p:spTree>
    <p:extLst>
      <p:ext uri="{BB962C8B-B14F-4D97-AF65-F5344CB8AC3E}">
        <p14:creationId xmlns:p14="http://schemas.microsoft.com/office/powerpoint/2010/main" val="4081381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60C7922F-F6B2-4A17-812F-EAB4512E493A}" type="datetimeFigureOut">
              <a:rPr lang="ru-RU" smtClean="0"/>
              <a:pPr/>
              <a:t>07.05.2020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9EB9218-4EF3-4464-BB11-50EF5BDA345A}" type="slidenum">
              <a:rPr lang="ru-RU" smtClean="0"/>
              <a:pPr/>
              <a:t>‹#›</a:t>
            </a:fld>
            <a:endParaRPr lang="ru-RU"/>
          </a:p>
        </p:txBody>
      </p:sp>
    </p:spTree>
    <p:extLst>
      <p:ext uri="{BB962C8B-B14F-4D97-AF65-F5344CB8AC3E}">
        <p14:creationId xmlns:p14="http://schemas.microsoft.com/office/powerpoint/2010/main" val="543936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0C7922F-F6B2-4A17-812F-EAB4512E493A}" type="datetimeFigureOut">
              <a:rPr lang="ru-RU" smtClean="0"/>
              <a:pPr/>
              <a:t>07.05.2020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9EB9218-4EF3-4464-BB11-50EF5BDA345A}" type="slidenum">
              <a:rPr lang="ru-RU" smtClean="0"/>
              <a:pPr/>
              <a:t>‹#›</a:t>
            </a:fld>
            <a:endParaRPr lang="ru-RU"/>
          </a:p>
        </p:txBody>
      </p:sp>
    </p:spTree>
    <p:extLst>
      <p:ext uri="{BB962C8B-B14F-4D97-AF65-F5344CB8AC3E}">
        <p14:creationId xmlns:p14="http://schemas.microsoft.com/office/powerpoint/2010/main" val="2317237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0C7922F-F6B2-4A17-812F-EAB4512E493A}" type="datetimeFigureOut">
              <a:rPr lang="ru-RU" smtClean="0"/>
              <a:pPr/>
              <a:t>07.05.2020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9EB9218-4EF3-4464-BB11-50EF5BDA345A}" type="slidenum">
              <a:rPr lang="ru-RU" smtClean="0"/>
              <a:pPr/>
              <a:t>‹#›</a:t>
            </a:fld>
            <a:endParaRPr lang="ru-RU"/>
          </a:p>
        </p:txBody>
      </p:sp>
    </p:spTree>
    <p:extLst>
      <p:ext uri="{BB962C8B-B14F-4D97-AF65-F5344CB8AC3E}">
        <p14:creationId xmlns:p14="http://schemas.microsoft.com/office/powerpoint/2010/main" val="2968291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C7922F-F6B2-4A17-812F-EAB4512E493A}" type="datetimeFigureOut">
              <a:rPr lang="ru-RU" smtClean="0"/>
              <a:pPr/>
              <a:t>07.05.2020</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EB9218-4EF3-4464-BB11-50EF5BDA345A}" type="slidenum">
              <a:rPr lang="ru-RU" smtClean="0"/>
              <a:pPr/>
              <a:t>‹#›</a:t>
            </a:fld>
            <a:endParaRPr lang="ru-RU"/>
          </a:p>
        </p:txBody>
      </p:sp>
    </p:spTree>
    <p:extLst>
      <p:ext uri="{BB962C8B-B14F-4D97-AF65-F5344CB8AC3E}">
        <p14:creationId xmlns:p14="http://schemas.microsoft.com/office/powerpoint/2010/main" val="8300597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17.jpeg"/><Relationship Id="rId18" Type="http://schemas.openxmlformats.org/officeDocument/2006/relationships/image" Target="../media/image22.png"/><Relationship Id="rId26" Type="http://schemas.openxmlformats.org/officeDocument/2006/relationships/image" Target="../media/image29.jpeg"/><Relationship Id="rId3" Type="http://schemas.openxmlformats.org/officeDocument/2006/relationships/image" Target="../media/image7.png"/><Relationship Id="rId21" Type="http://schemas.openxmlformats.org/officeDocument/2006/relationships/image" Target="../media/image24.jpeg"/><Relationship Id="rId7" Type="http://schemas.openxmlformats.org/officeDocument/2006/relationships/image" Target="../media/image11.png"/><Relationship Id="rId12" Type="http://schemas.openxmlformats.org/officeDocument/2006/relationships/image" Target="../media/image16.jpeg"/><Relationship Id="rId17" Type="http://schemas.openxmlformats.org/officeDocument/2006/relationships/image" Target="../media/image21.png"/><Relationship Id="rId25" Type="http://schemas.openxmlformats.org/officeDocument/2006/relationships/image" Target="../media/image28.png"/><Relationship Id="rId2" Type="http://schemas.openxmlformats.org/officeDocument/2006/relationships/image" Target="../media/image6.jpeg"/><Relationship Id="rId16" Type="http://schemas.openxmlformats.org/officeDocument/2006/relationships/image" Target="../media/image20.jpeg"/><Relationship Id="rId20" Type="http://schemas.microsoft.com/office/2007/relationships/hdphoto" Target="../media/hdphoto1.wdp"/><Relationship Id="rId29" Type="http://schemas.openxmlformats.org/officeDocument/2006/relationships/image" Target="../media/image32.tiff"/><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5.png"/><Relationship Id="rId24" Type="http://schemas.openxmlformats.org/officeDocument/2006/relationships/image" Target="../media/image27.png"/><Relationship Id="rId5" Type="http://schemas.openxmlformats.org/officeDocument/2006/relationships/image" Target="../media/image9.tiff"/><Relationship Id="rId15" Type="http://schemas.openxmlformats.org/officeDocument/2006/relationships/image" Target="../media/image19.jpeg"/><Relationship Id="rId23" Type="http://schemas.openxmlformats.org/officeDocument/2006/relationships/image" Target="../media/image26.png"/><Relationship Id="rId28" Type="http://schemas.openxmlformats.org/officeDocument/2006/relationships/image" Target="../media/image31.jpeg"/><Relationship Id="rId10" Type="http://schemas.openxmlformats.org/officeDocument/2006/relationships/image" Target="../media/image14.jpeg"/><Relationship Id="rId19" Type="http://schemas.openxmlformats.org/officeDocument/2006/relationships/image" Target="../media/image23.png"/><Relationship Id="rId31" Type="http://schemas.openxmlformats.org/officeDocument/2006/relationships/image" Target="../media/image34.jpeg"/><Relationship Id="rId4" Type="http://schemas.openxmlformats.org/officeDocument/2006/relationships/image" Target="../media/image8.png"/><Relationship Id="rId9" Type="http://schemas.openxmlformats.org/officeDocument/2006/relationships/image" Target="../media/image13.jpeg"/><Relationship Id="rId14" Type="http://schemas.openxmlformats.org/officeDocument/2006/relationships/image" Target="../media/image18.jpeg"/><Relationship Id="rId22" Type="http://schemas.openxmlformats.org/officeDocument/2006/relationships/image" Target="../media/image25.png"/><Relationship Id="rId27" Type="http://schemas.openxmlformats.org/officeDocument/2006/relationships/image" Target="../media/image30.jpeg"/><Relationship Id="rId30" Type="http://schemas.openxmlformats.org/officeDocument/2006/relationships/image" Target="../media/image33.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37.png"/><Relationship Id="rId5" Type="http://schemas.microsoft.com/office/2007/relationships/hdphoto" Target="../media/hdphoto2.wdp"/><Relationship Id="rId4" Type="http://schemas.openxmlformats.org/officeDocument/2006/relationships/image" Target="../media/image3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6" Type="http://schemas.microsoft.com/office/2007/relationships/hdphoto" Target="../media/hdphoto3.wdp"/><Relationship Id="rId5" Type="http://schemas.openxmlformats.org/officeDocument/2006/relationships/image" Target="../media/image39.png"/><Relationship Id="rId4" Type="http://schemas.openxmlformats.org/officeDocument/2006/relationships/image" Target="../media/image3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6" Type="http://schemas.microsoft.com/office/2007/relationships/hdphoto" Target="../media/hdphoto4.wdp"/><Relationship Id="rId5" Type="http://schemas.openxmlformats.org/officeDocument/2006/relationships/image" Target="../media/image41.png"/><Relationship Id="rId4" Type="http://schemas.openxmlformats.org/officeDocument/2006/relationships/image" Target="../media/image40.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9.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7.png"/><Relationship Id="rId7" Type="http://schemas.openxmlformats.org/officeDocument/2006/relationships/image" Target="../media/image46.pn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jpeg"/><Relationship Id="rId10" Type="http://schemas.openxmlformats.org/officeDocument/2006/relationships/image" Target="../media/image49.png"/><Relationship Id="rId4" Type="http://schemas.openxmlformats.org/officeDocument/2006/relationships/image" Target="../media/image43.jpeg"/><Relationship Id="rId9" Type="http://schemas.openxmlformats.org/officeDocument/2006/relationships/image" Target="../media/image4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51.jpeg"/><Relationship Id="rId4" Type="http://schemas.openxmlformats.org/officeDocument/2006/relationships/image" Target="../media/image50.jpeg"/></Relationships>
</file>

<file path=ppt/slides/_rels/slide12.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7.png"/><Relationship Id="rId7" Type="http://schemas.openxmlformats.org/officeDocument/2006/relationships/image" Target="../media/image55.jpe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54.jpeg"/><Relationship Id="rId5" Type="http://schemas.openxmlformats.org/officeDocument/2006/relationships/image" Target="../media/image53.png"/><Relationship Id="rId4" Type="http://schemas.openxmlformats.org/officeDocument/2006/relationships/image" Target="../media/image52.jpeg"/><Relationship Id="rId9" Type="http://schemas.openxmlformats.org/officeDocument/2006/relationships/image" Target="../media/image57.jpe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60.jpeg"/><Relationship Id="rId5" Type="http://schemas.openxmlformats.org/officeDocument/2006/relationships/image" Target="../media/image59.png"/><Relationship Id="rId4" Type="http://schemas.openxmlformats.org/officeDocument/2006/relationships/image" Target="../media/image5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61.tif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62.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63.jpe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7.jpe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68.jp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69.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73.jpe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76.png"/><Relationship Id="rId5" Type="http://schemas.openxmlformats.org/officeDocument/2006/relationships/image" Target="../media/image75.jpeg"/><Relationship Id="rId4" Type="http://schemas.openxmlformats.org/officeDocument/2006/relationships/image" Target="../media/image74.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77.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7" Type="http://schemas.microsoft.com/office/2007/relationships/hdphoto" Target="../media/hdphoto5.wdp"/><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81.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jpe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7" Type="http://schemas.microsoft.com/office/2007/relationships/hdphoto" Target="../media/hdphoto6.wdp"/><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2.jpeg"/></Relationships>
</file>

<file path=ppt/slides/_rels/slide32.xml.rels><?xml version="1.0" encoding="UTF-8" standalone="yes"?>
<Relationships xmlns="http://schemas.openxmlformats.org/package/2006/relationships"><Relationship Id="rId8" Type="http://schemas.microsoft.com/office/2007/relationships/hdphoto" Target="../media/hdphoto7.wdp"/><Relationship Id="rId3" Type="http://schemas.openxmlformats.org/officeDocument/2006/relationships/image" Target="../media/image7.png"/><Relationship Id="rId7" Type="http://schemas.openxmlformats.org/officeDocument/2006/relationships/image" Target="../media/image90.pn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87.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31.jpe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7" Type="http://schemas.microsoft.com/office/2007/relationships/hdphoto" Target="../media/hdphoto8.wdp"/><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5" Type="http://schemas.microsoft.com/office/2007/relationships/hdphoto" Target="../media/hdphoto9.wdp"/><Relationship Id="rId4" Type="http://schemas.openxmlformats.org/officeDocument/2006/relationships/image" Target="../media/image94.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5" Type="http://schemas.microsoft.com/office/2007/relationships/hdphoto" Target="../media/hdphoto10.wdp"/><Relationship Id="rId4" Type="http://schemas.openxmlformats.org/officeDocument/2006/relationships/image" Target="../media/image95.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5" Type="http://schemas.microsoft.com/office/2007/relationships/hdphoto" Target="../media/hdphoto11.wdp"/><Relationship Id="rId4" Type="http://schemas.openxmlformats.org/officeDocument/2006/relationships/image" Target="../media/image96.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5" Type="http://schemas.microsoft.com/office/2007/relationships/hdphoto" Target="../media/hdphoto12.wdp"/><Relationship Id="rId4" Type="http://schemas.openxmlformats.org/officeDocument/2006/relationships/image" Target="../media/image97.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98.jpe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33.jpe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G:\Design 3\ргрту\9 мая\_презентация\титул фон.jpg"/>
          <p:cNvPicPr>
            <a:picLocks noChangeAspect="1" noChangeArrowheads="1"/>
          </p:cNvPicPr>
          <p:nvPr/>
        </p:nvPicPr>
        <p:blipFill>
          <a:blip r:embed="rId4"/>
          <a:srcRect/>
          <a:stretch>
            <a:fillRect/>
          </a:stretch>
        </p:blipFill>
        <p:spPr bwMode="auto">
          <a:xfrm>
            <a:off x="0" y="0"/>
            <a:ext cx="12198350" cy="6858001"/>
          </a:xfrm>
          <a:prstGeom prst="rect">
            <a:avLst/>
          </a:prstGeom>
          <a:noFill/>
        </p:spPr>
      </p:pic>
      <p:pic>
        <p:nvPicPr>
          <p:cNvPr id="3075" name="Picture 3" descr="G:\Design 3\ргрту\9 мая\_презентация\логотип внутри.png"/>
          <p:cNvPicPr>
            <a:picLocks noChangeAspect="1" noChangeArrowheads="1"/>
          </p:cNvPicPr>
          <p:nvPr/>
        </p:nvPicPr>
        <p:blipFill>
          <a:blip r:embed="rId5"/>
          <a:srcRect/>
          <a:stretch>
            <a:fillRect/>
          </a:stretch>
        </p:blipFill>
        <p:spPr bwMode="auto">
          <a:xfrm>
            <a:off x="412995" y="346197"/>
            <a:ext cx="2482605" cy="647945"/>
          </a:xfrm>
          <a:prstGeom prst="rect">
            <a:avLst/>
          </a:prstGeom>
          <a:noFill/>
        </p:spPr>
      </p:pic>
      <p:pic>
        <p:nvPicPr>
          <p:cNvPr id="3076" name="Picture 4" descr="G:\Design 3\ргрту\9 мая\_презентация\заглавие титул.png"/>
          <p:cNvPicPr>
            <a:picLocks noChangeAspect="1" noChangeArrowheads="1"/>
          </p:cNvPicPr>
          <p:nvPr/>
        </p:nvPicPr>
        <p:blipFill>
          <a:blip r:embed="rId6"/>
          <a:srcRect/>
          <a:stretch>
            <a:fillRect/>
          </a:stretch>
        </p:blipFill>
        <p:spPr bwMode="auto">
          <a:xfrm>
            <a:off x="1485292" y="1101970"/>
            <a:ext cx="7877468" cy="2234956"/>
          </a:xfrm>
          <a:prstGeom prst="rect">
            <a:avLst/>
          </a:prstGeom>
          <a:noFill/>
        </p:spPr>
      </p:pic>
      <p:pic>
        <p:nvPicPr>
          <p:cNvPr id="3077" name="Picture 5" descr="G:\Design 3\ргрту\9 мая\_презентация\подзаглавие титул.png"/>
          <p:cNvPicPr>
            <a:picLocks noChangeAspect="1" noChangeArrowheads="1"/>
          </p:cNvPicPr>
          <p:nvPr/>
        </p:nvPicPr>
        <p:blipFill>
          <a:blip r:embed="rId7" cstate="print"/>
          <a:srcRect/>
          <a:stretch>
            <a:fillRect/>
          </a:stretch>
        </p:blipFill>
        <p:spPr bwMode="auto">
          <a:xfrm>
            <a:off x="7431331" y="3214322"/>
            <a:ext cx="3684587" cy="228600"/>
          </a:xfrm>
          <a:prstGeom prst="rect">
            <a:avLst/>
          </a:prstGeom>
          <a:noFill/>
        </p:spPr>
      </p:pic>
      <p:pic>
        <p:nvPicPr>
          <p:cNvPr id="4" name="Мы помним! Мы гордимся!">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216665" y="5437742"/>
            <a:ext cx="609600" cy="609600"/>
          </a:xfrm>
          <a:prstGeom prst="rect">
            <a:avLst/>
          </a:prstGeom>
        </p:spPr>
      </p:pic>
    </p:spTree>
    <p:extLst>
      <p:ext uri="{BB962C8B-B14F-4D97-AF65-F5344CB8AC3E}">
        <p14:creationId xmlns:p14="http://schemas.microsoft.com/office/powerpoint/2010/main" val="4181675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pic>
        <p:nvPicPr>
          <p:cNvPr id="4"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192001" cy="6858001"/>
          </a:xfrm>
          <a:prstGeom prst="rect">
            <a:avLst/>
          </a:prstGeom>
          <a:noFill/>
        </p:spPr>
      </p:pic>
      <p:pic>
        <p:nvPicPr>
          <p:cNvPr id="5"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6" name="TextBox 5"/>
          <p:cNvSpPr txBox="1"/>
          <p:nvPr/>
        </p:nvSpPr>
        <p:spPr>
          <a:xfrm>
            <a:off x="2602525" y="312119"/>
            <a:ext cx="8100646" cy="468077"/>
          </a:xfrm>
          <a:prstGeom prst="rect">
            <a:avLst/>
          </a:prstGeom>
          <a:noFill/>
        </p:spPr>
        <p:txBody>
          <a:bodyPr wrap="square" rtlCol="0">
            <a:spAutoFit/>
          </a:bodyPr>
          <a:lstStyle/>
          <a:p>
            <a:pPr lvl="0" indent="450215" algn="ctr">
              <a:lnSpc>
                <a:spcPct val="107000"/>
              </a:lnSpc>
            </a:pPr>
            <a:r>
              <a:rPr lang="ru-RU"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МЫ ПОМНИМ! МЫ ГОРДИМСЯ! </a:t>
            </a:r>
            <a:endParaRPr lang="ru-RU" sz="24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p:cNvSpPr txBox="1"/>
          <p:nvPr/>
        </p:nvSpPr>
        <p:spPr>
          <a:xfrm>
            <a:off x="287077" y="1003527"/>
            <a:ext cx="11617843" cy="4850946"/>
          </a:xfrm>
          <a:prstGeom prst="rect">
            <a:avLst/>
          </a:prstGeom>
          <a:noFill/>
        </p:spPr>
        <p:txBody>
          <a:bodyPr wrap="square" rtlCol="0">
            <a:noAutofit/>
          </a:bodyPr>
          <a:lstStyle/>
          <a:p>
            <a:pPr indent="450215" algn="ctr">
              <a:lnSpc>
                <a:spcPct val="107000"/>
              </a:lnSpc>
              <a:spcAft>
                <a:spcPts val="0"/>
              </a:spcAft>
            </a:pPr>
            <a:r>
              <a:rPr lang="ru-RU" sz="1600" dirty="0">
                <a:solidFill>
                  <a:srgbClr val="CC0000"/>
                </a:solidFill>
                <a:latin typeface="Futura-Bold" pitchFamily="2" charset="0"/>
              </a:rPr>
              <a:t>Приближается великий день в истории нашего народа – День 75-летия Победы в Великой Отечественной войне!</a:t>
            </a:r>
          </a:p>
          <a:p>
            <a:pPr indent="450215" algn="just">
              <a:lnSpc>
                <a:spcPct val="107000"/>
              </a:lnSpc>
              <a:spcAft>
                <a:spcPts val="0"/>
              </a:spcAft>
            </a:pPr>
            <a:r>
              <a:rPr lang="ru-RU" sz="1600" dirty="0">
                <a:solidFill>
                  <a:srgbClr val="CC0000"/>
                </a:solidFill>
                <a:latin typeface="Futura-Bold" pitchFamily="2" charset="0"/>
              </a:rPr>
              <a:t>Никогда в народе не исчезнут гордость за эту Великую Победу и память о страшной цене, которую за нее заплатили. Но тех, кто шел в бой за Родину, укреплял тыл, выстоял и победил, становится с каждым годом все меньше.</a:t>
            </a:r>
          </a:p>
          <a:p>
            <a:pPr indent="450215" algn="just">
              <a:lnSpc>
                <a:spcPct val="107000"/>
              </a:lnSpc>
              <a:spcAft>
                <a:spcPts val="0"/>
              </a:spcAft>
            </a:pPr>
            <a:r>
              <a:rPr lang="ru-RU" sz="1600" dirty="0">
                <a:solidFill>
                  <a:srgbClr val="CC0000"/>
                </a:solidFill>
                <a:latin typeface="Futura-Bold" pitchFamily="2" charset="0"/>
              </a:rPr>
              <a:t>Долг нашего и всех последующих поколений людей хранить историческую память о Великой Отечественной войне, о поколении победителей! Не оставлять в забвении ни одного погибшего воина! Отдавать дань благодарности ветеранам войны и труженикам тыла, живущим рядом с нами! </a:t>
            </a:r>
          </a:p>
          <a:p>
            <a:pPr indent="450215" algn="just">
              <a:lnSpc>
                <a:spcPct val="107000"/>
              </a:lnSpc>
              <a:spcAft>
                <a:spcPts val="0"/>
              </a:spcAft>
            </a:pPr>
            <a:r>
              <a:rPr lang="ru-RU" sz="1600" dirty="0">
                <a:solidFill>
                  <a:srgbClr val="CC0000"/>
                </a:solidFill>
                <a:latin typeface="Futura-Bold" pitchFamily="2" charset="0"/>
              </a:rPr>
              <a:t>Эта война коснулась каждой семьи. В каждой семье помнят и чтут своих родных и близких, в жесточайших сражениях, отстоявших свободу и независимость Отечества. Помнят тех, кто грудью защитил свою страну и не дожил до Дня Победы. Помнят тех, кто всем смертям назло выстоял, победил врага и вернулся домой.</a:t>
            </a:r>
          </a:p>
          <a:p>
            <a:pPr indent="450215" algn="just">
              <a:lnSpc>
                <a:spcPct val="107000"/>
              </a:lnSpc>
              <a:spcAft>
                <a:spcPts val="0"/>
              </a:spcAft>
            </a:pPr>
            <a:r>
              <a:rPr lang="ru-RU" sz="1600" dirty="0">
                <a:solidFill>
                  <a:srgbClr val="CC0000"/>
                </a:solidFill>
                <a:latin typeface="Futura-Bold" pitchFamily="2" charset="0"/>
              </a:rPr>
              <a:t>В каждой семье хранятся фотографии родных и близких людей – участников Великой Отечественной войны, тружеников тыла, из уст в уста передаются их рассказы о военном времени. Именно эти материалы явились основой проекта памяти «МЫ ПОМНИМ! МЫ ГОРДИМСЯ!». </a:t>
            </a:r>
            <a:r>
              <a:rPr lang="ru-RU" sz="1600" dirty="0" smtClean="0">
                <a:solidFill>
                  <a:srgbClr val="CC0000"/>
                </a:solidFill>
                <a:latin typeface="Futura-Bold" pitchFamily="2" charset="0"/>
              </a:rPr>
              <a:t>Тридцать </a:t>
            </a:r>
            <a:r>
              <a:rPr lang="ru-RU" sz="1600" dirty="0">
                <a:solidFill>
                  <a:srgbClr val="CC0000"/>
                </a:solidFill>
                <a:latin typeface="Futura-Bold" pitchFamily="2" charset="0"/>
              </a:rPr>
              <a:t>историй преподавателей и сотрудников РГРТУ, положили ему начало. </a:t>
            </a:r>
          </a:p>
          <a:p>
            <a:pPr indent="450215" algn="ctr">
              <a:lnSpc>
                <a:spcPct val="107000"/>
              </a:lnSpc>
              <a:spcAft>
                <a:spcPts val="0"/>
              </a:spcAft>
            </a:pPr>
            <a:r>
              <a:rPr lang="ru-RU" sz="1600" dirty="0">
                <a:solidFill>
                  <a:srgbClr val="CC0000"/>
                </a:solidFill>
                <a:latin typeface="Futura-Bold" pitchFamily="2" charset="0"/>
              </a:rPr>
              <a:t>Вторая мировая – самая жестокая война за всю историю человечества. </a:t>
            </a:r>
            <a:endParaRPr lang="ru-RU" sz="1600" dirty="0" smtClean="0">
              <a:solidFill>
                <a:srgbClr val="CC0000"/>
              </a:solidFill>
              <a:latin typeface="Futura-Bold" pitchFamily="2" charset="0"/>
            </a:endParaRPr>
          </a:p>
          <a:p>
            <a:pPr indent="450215" algn="ctr">
              <a:lnSpc>
                <a:spcPct val="107000"/>
              </a:lnSpc>
              <a:spcAft>
                <a:spcPts val="0"/>
              </a:spcAft>
            </a:pPr>
            <a:r>
              <a:rPr lang="ru-RU" sz="1600" dirty="0" smtClean="0">
                <a:solidFill>
                  <a:srgbClr val="CC0000"/>
                </a:solidFill>
                <a:latin typeface="Futura-Bold" pitchFamily="2" charset="0"/>
              </a:rPr>
              <a:t>И </a:t>
            </a:r>
            <a:r>
              <a:rPr lang="ru-RU" sz="1600" dirty="0">
                <a:solidFill>
                  <a:srgbClr val="CC0000"/>
                </a:solidFill>
                <a:latin typeface="Futura-Bold" pitchFamily="2" charset="0"/>
              </a:rPr>
              <a:t>если в каждой семье хранят память о героическом прошлом своих предков, то эта война не будет забыта, </a:t>
            </a:r>
            <a:endParaRPr lang="ru-RU" sz="1600" dirty="0" smtClean="0">
              <a:solidFill>
                <a:srgbClr val="CC0000"/>
              </a:solidFill>
              <a:latin typeface="Futura-Bold" pitchFamily="2" charset="0"/>
            </a:endParaRPr>
          </a:p>
          <a:p>
            <a:pPr indent="450215" algn="ctr">
              <a:lnSpc>
                <a:spcPct val="107000"/>
              </a:lnSpc>
              <a:spcAft>
                <a:spcPts val="0"/>
              </a:spcAft>
            </a:pPr>
            <a:r>
              <a:rPr lang="ru-RU" sz="1600" dirty="0" smtClean="0">
                <a:solidFill>
                  <a:srgbClr val="CC0000"/>
                </a:solidFill>
                <a:latin typeface="Futura-Bold" pitchFamily="2" charset="0"/>
              </a:rPr>
              <a:t>а </a:t>
            </a:r>
            <a:r>
              <a:rPr lang="ru-RU" sz="1600" dirty="0">
                <a:solidFill>
                  <a:srgbClr val="CC0000"/>
                </a:solidFill>
                <a:latin typeface="Futura-Bold" pitchFamily="2" charset="0"/>
              </a:rPr>
              <a:t>значит будет сделано все, чтобы подобное никогда не повторилось!</a:t>
            </a:r>
          </a:p>
          <a:p>
            <a:pPr indent="450215" algn="ctr">
              <a:lnSpc>
                <a:spcPct val="107000"/>
              </a:lnSpc>
              <a:spcAft>
                <a:spcPts val="0"/>
              </a:spcAft>
            </a:pPr>
            <a:r>
              <a:rPr lang="ru-RU" sz="12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050" dirty="0">
              <a:latin typeface="Calibri" panose="020F0502020204030204" pitchFamily="34" charset="0"/>
              <a:ea typeface="Calibri" panose="020F0502020204030204" pitchFamily="34" charset="0"/>
              <a:cs typeface="Times New Roman" panose="02020603050405020304" pitchFamily="18" charset="0"/>
            </a:endParaRPr>
          </a:p>
          <a:p>
            <a:pPr indent="450215" algn="ctr">
              <a:lnSpc>
                <a:spcPct val="107000"/>
              </a:lnSpc>
              <a:spcAft>
                <a:spcPts val="0"/>
              </a:spcAft>
            </a:pPr>
            <a:endParaRPr lang="ru-RU" sz="14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0215" algn="ctr">
              <a:lnSpc>
                <a:spcPct val="107000"/>
              </a:lnSpc>
              <a:spcAft>
                <a:spcPts val="0"/>
              </a:spcAft>
            </a:pPr>
            <a:r>
              <a:rPr lang="ru-RU"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84439802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lum bright="5000"/>
          </a:blip>
          <a:srcRect/>
          <a:stretch>
            <a:fillRect/>
          </a:stretch>
        </p:blipFill>
        <p:spPr bwMode="auto">
          <a:xfrm>
            <a:off x="1" y="0"/>
            <a:ext cx="12191999" cy="6858000"/>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2602525" y="326037"/>
            <a:ext cx="8100646" cy="468077"/>
          </a:xfrm>
          <a:prstGeom prst="rect">
            <a:avLst/>
          </a:prstGeom>
          <a:noFill/>
        </p:spPr>
        <p:txBody>
          <a:bodyPr wrap="square" rtlCol="0">
            <a:spAutoFit/>
          </a:bodyPr>
          <a:lstStyle/>
          <a:p>
            <a:pPr indent="450215" algn="ctr">
              <a:lnSpc>
                <a:spcPct val="107000"/>
              </a:lnSpc>
            </a:pPr>
            <a:r>
              <a:rPr lang="ru-RU" sz="24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МЫ ГОРДИМСЯ ВАМИ, ВЕТЕРАНЫ! </a:t>
            </a:r>
            <a:endParaRPr lang="ru-RU" sz="2400" dirty="0">
              <a:solidFill>
                <a:prstClr val="black"/>
              </a:solidFill>
              <a:ea typeface="Calibri" panose="020F0502020204030204" pitchFamily="34" charset="0"/>
              <a:cs typeface="Times New Roman" panose="02020603050405020304" pitchFamily="18" charset="0"/>
            </a:endParaRPr>
          </a:p>
        </p:txBody>
      </p:sp>
      <p:sp>
        <p:nvSpPr>
          <p:cNvPr id="7" name="TextBox 6"/>
          <p:cNvSpPr txBox="1"/>
          <p:nvPr/>
        </p:nvSpPr>
        <p:spPr>
          <a:xfrm>
            <a:off x="7811386" y="870581"/>
            <a:ext cx="4380614" cy="3703542"/>
          </a:xfrm>
          <a:prstGeom prst="rect">
            <a:avLst/>
          </a:prstGeom>
          <a:noFill/>
        </p:spPr>
        <p:txBody>
          <a:bodyPr wrap="square" rtlCol="0">
            <a:noAutofit/>
          </a:bodyPr>
          <a:lstStyle/>
          <a:p>
            <a:pPr indent="450215" algn="just">
              <a:lnSpc>
                <a:spcPct val="107000"/>
              </a:lnSpc>
            </a:pPr>
            <a:r>
              <a:rPr lang="ru-RU" sz="1600" dirty="0" smtClean="0">
                <a:solidFill>
                  <a:srgbClr val="CC0000"/>
                </a:solidFill>
                <a:latin typeface="Futura-Bold" pitchFamily="2" charset="0"/>
              </a:rPr>
              <a:t>Мы гордимся вами, ветераны!</a:t>
            </a:r>
          </a:p>
          <a:p>
            <a:pPr indent="450215" algn="just">
              <a:lnSpc>
                <a:spcPct val="107000"/>
              </a:lnSpc>
            </a:pPr>
            <a:r>
              <a:rPr lang="ru-RU" sz="1600" dirty="0" smtClean="0">
                <a:solidFill>
                  <a:srgbClr val="CC0000"/>
                </a:solidFill>
                <a:latin typeface="Futura-Bold" pitchFamily="2" charset="0"/>
              </a:rPr>
              <a:t>Да, пожалуй, и не только мы:</a:t>
            </a:r>
          </a:p>
          <a:p>
            <a:pPr indent="450215" algn="just">
              <a:lnSpc>
                <a:spcPct val="107000"/>
              </a:lnSpc>
            </a:pPr>
            <a:r>
              <a:rPr lang="ru-RU" sz="1600" dirty="0" smtClean="0">
                <a:solidFill>
                  <a:srgbClr val="CC0000"/>
                </a:solidFill>
                <a:latin typeface="Futura-Bold" pitchFamily="2" charset="0"/>
              </a:rPr>
              <a:t>Вы спасли Союз, другие страны</a:t>
            </a:r>
          </a:p>
          <a:p>
            <a:pPr indent="450215" algn="just">
              <a:lnSpc>
                <a:spcPct val="107000"/>
              </a:lnSpc>
            </a:pPr>
            <a:r>
              <a:rPr lang="ru-RU" sz="1600" dirty="0" smtClean="0">
                <a:solidFill>
                  <a:srgbClr val="CC0000"/>
                </a:solidFill>
                <a:latin typeface="Futura-Bold" pitchFamily="2" charset="0"/>
              </a:rPr>
              <a:t>От фашизма – варварства и тьмы.</a:t>
            </a:r>
          </a:p>
          <a:p>
            <a:pPr indent="450215" algn="just">
              <a:lnSpc>
                <a:spcPct val="107000"/>
              </a:lnSpc>
            </a:pPr>
            <a:endParaRPr lang="ru-RU" sz="500" dirty="0" smtClean="0">
              <a:solidFill>
                <a:srgbClr val="CC0000"/>
              </a:solidFill>
              <a:latin typeface="Futura-Bold" pitchFamily="2" charset="0"/>
            </a:endParaRPr>
          </a:p>
          <a:p>
            <a:pPr lvl="1" indent="450215" algn="just">
              <a:lnSpc>
                <a:spcPct val="107000"/>
              </a:lnSpc>
            </a:pPr>
            <a:r>
              <a:rPr lang="ru-RU" sz="1600" dirty="0" smtClean="0">
                <a:solidFill>
                  <a:srgbClr val="CC0000"/>
                </a:solidFill>
                <a:latin typeface="Futura-Bold" pitchFamily="2" charset="0"/>
              </a:rPr>
              <a:t>Слава вам, почет и уважение!</a:t>
            </a:r>
          </a:p>
          <a:p>
            <a:pPr lvl="1" indent="450215" algn="just">
              <a:lnSpc>
                <a:spcPct val="107000"/>
              </a:lnSpc>
            </a:pPr>
            <a:r>
              <a:rPr lang="ru-RU" sz="1600" dirty="0" smtClean="0">
                <a:solidFill>
                  <a:srgbClr val="CC0000"/>
                </a:solidFill>
                <a:latin typeface="Futura-Bold" pitchFamily="2" charset="0"/>
              </a:rPr>
              <a:t>И поклон вам низкий – до Земли!</a:t>
            </a:r>
          </a:p>
          <a:p>
            <a:pPr lvl="1" indent="450215" algn="just">
              <a:lnSpc>
                <a:spcPct val="107000"/>
              </a:lnSpc>
            </a:pPr>
            <a:r>
              <a:rPr lang="ru-RU" sz="1600" dirty="0" smtClean="0">
                <a:solidFill>
                  <a:srgbClr val="CC0000"/>
                </a:solidFill>
                <a:latin typeface="Futura-Bold" pitchFamily="2" charset="0"/>
              </a:rPr>
              <a:t>Вы дрались неистово в сраженьях,</a:t>
            </a:r>
          </a:p>
          <a:p>
            <a:pPr lvl="1" indent="450215" algn="just">
              <a:lnSpc>
                <a:spcPct val="107000"/>
              </a:lnSpc>
            </a:pPr>
            <a:r>
              <a:rPr lang="ru-RU" sz="1600" dirty="0" smtClean="0">
                <a:solidFill>
                  <a:srgbClr val="CC0000"/>
                </a:solidFill>
                <a:latin typeface="Futura-Bold" pitchFamily="2" charset="0"/>
              </a:rPr>
              <a:t>И с Победой вы в Берлин вошли!</a:t>
            </a:r>
          </a:p>
          <a:p>
            <a:pPr indent="450215" algn="ctr">
              <a:lnSpc>
                <a:spcPct val="107000"/>
              </a:lnSpc>
            </a:pPr>
            <a:r>
              <a:rPr lang="ru-RU" sz="1600" dirty="0" smtClean="0">
                <a:solidFill>
                  <a:srgbClr val="CC0000"/>
                </a:solidFill>
                <a:latin typeface="Futura-Bold" pitchFamily="2" charset="0"/>
              </a:rPr>
              <a:t>…</a:t>
            </a:r>
          </a:p>
          <a:p>
            <a:pPr indent="450215" algn="just">
              <a:lnSpc>
                <a:spcPct val="107000"/>
              </a:lnSpc>
            </a:pPr>
            <a:r>
              <a:rPr lang="ru-RU" sz="1600" dirty="0" smtClean="0">
                <a:solidFill>
                  <a:srgbClr val="CC0000"/>
                </a:solidFill>
                <a:latin typeface="Futura-Bold" pitchFamily="2" charset="0"/>
              </a:rPr>
              <a:t>Чтоб не меркла боевая слава</a:t>
            </a:r>
          </a:p>
          <a:p>
            <a:pPr indent="450215" algn="just">
              <a:lnSpc>
                <a:spcPct val="107000"/>
              </a:lnSpc>
            </a:pPr>
            <a:r>
              <a:rPr lang="ru-RU" sz="1600" dirty="0" smtClean="0">
                <a:solidFill>
                  <a:srgbClr val="CC0000"/>
                </a:solidFill>
                <a:latin typeface="Futura-Bold" pitchFamily="2" charset="0"/>
              </a:rPr>
              <a:t>И не канул в Лету ратный труд,</a:t>
            </a:r>
          </a:p>
          <a:p>
            <a:pPr indent="450215" algn="just">
              <a:lnSpc>
                <a:spcPct val="107000"/>
              </a:lnSpc>
            </a:pPr>
            <a:r>
              <a:rPr lang="ru-RU" sz="1600" dirty="0" smtClean="0">
                <a:solidFill>
                  <a:srgbClr val="CC0000"/>
                </a:solidFill>
                <a:latin typeface="Futura-Bold" pitchFamily="2" charset="0"/>
              </a:rPr>
              <a:t>Пусть потомки, как и вы, по праву,</a:t>
            </a:r>
          </a:p>
          <a:p>
            <a:pPr indent="450215" algn="just">
              <a:lnSpc>
                <a:spcPct val="107000"/>
              </a:lnSpc>
            </a:pPr>
            <a:r>
              <a:rPr lang="ru-RU" sz="1600" dirty="0" smtClean="0">
                <a:solidFill>
                  <a:srgbClr val="CC0000"/>
                </a:solidFill>
                <a:latin typeface="Futura-Bold" pitchFamily="2" charset="0"/>
              </a:rPr>
              <a:t>Эстафету дальше понесут.</a:t>
            </a:r>
          </a:p>
          <a:p>
            <a:pPr indent="450215" algn="ctr">
              <a:lnSpc>
                <a:spcPct val="107000"/>
              </a:lnSpc>
            </a:pPr>
            <a:r>
              <a:rPr lang="ru-RU" sz="1600" dirty="0" smtClean="0">
                <a:solidFill>
                  <a:srgbClr val="CC0000"/>
                </a:solidFill>
                <a:latin typeface="Futura-Bold" pitchFamily="2" charset="0"/>
              </a:rPr>
              <a:t>…</a:t>
            </a:r>
            <a:endParaRPr lang="ru-RU" sz="14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0215" algn="ctr">
              <a:lnSpc>
                <a:spcPct val="107000"/>
              </a:lnSpc>
            </a:pPr>
            <a:r>
              <a:rPr lang="ru-RU"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p>
        </p:txBody>
      </p:sp>
      <p:sp>
        <p:nvSpPr>
          <p:cNvPr id="3" name="TextBox 2"/>
          <p:cNvSpPr txBox="1"/>
          <p:nvPr/>
        </p:nvSpPr>
        <p:spPr>
          <a:xfrm>
            <a:off x="7392230" y="4559634"/>
            <a:ext cx="4174714" cy="882806"/>
          </a:xfrm>
          <a:prstGeom prst="rect">
            <a:avLst/>
          </a:prstGeom>
          <a:noFill/>
        </p:spPr>
        <p:txBody>
          <a:bodyPr wrap="square" rtlCol="0">
            <a:spAutoFit/>
          </a:bodyPr>
          <a:lstStyle/>
          <a:p>
            <a:pPr indent="450215" algn="ctr">
              <a:lnSpc>
                <a:spcPct val="107000"/>
              </a:lnSpc>
            </a:pPr>
            <a:r>
              <a:rPr lang="ru-RU" sz="1200" dirty="0">
                <a:solidFill>
                  <a:srgbClr val="CC0000"/>
                </a:solidFill>
                <a:latin typeface="Futura-Bold" pitchFamily="2" charset="0"/>
              </a:rPr>
              <a:t>П. ЛОГВИНЕНКО, ветеран – участник</a:t>
            </a:r>
          </a:p>
          <a:p>
            <a:pPr indent="450215" algn="ctr">
              <a:lnSpc>
                <a:spcPct val="107000"/>
              </a:lnSpc>
            </a:pPr>
            <a:r>
              <a:rPr lang="ru-RU" sz="1200" dirty="0">
                <a:solidFill>
                  <a:srgbClr val="CC0000"/>
                </a:solidFill>
                <a:latin typeface="Futura-Bold" pitchFamily="2" charset="0"/>
              </a:rPr>
              <a:t> Великой Отечественной войны, подполковник </a:t>
            </a:r>
          </a:p>
          <a:p>
            <a:pPr indent="450215" algn="ctr">
              <a:lnSpc>
                <a:spcPct val="107000"/>
              </a:lnSpc>
            </a:pPr>
            <a:r>
              <a:rPr lang="ru-RU" sz="1200" dirty="0">
                <a:solidFill>
                  <a:srgbClr val="CC0000"/>
                </a:solidFill>
                <a:latin typeface="Futura-Bold" pitchFamily="2" charset="0"/>
              </a:rPr>
              <a:t>(из книги «Солдаты Победы», </a:t>
            </a:r>
            <a:endParaRPr lang="ru-RU" sz="1200" dirty="0" smtClean="0">
              <a:solidFill>
                <a:srgbClr val="CC0000"/>
              </a:solidFill>
              <a:latin typeface="Futura-Bold" pitchFamily="2" charset="0"/>
            </a:endParaRPr>
          </a:p>
          <a:p>
            <a:pPr indent="450215" algn="ctr">
              <a:lnSpc>
                <a:spcPct val="107000"/>
              </a:lnSpc>
            </a:pPr>
            <a:r>
              <a:rPr lang="ru-RU" sz="1200" dirty="0" smtClean="0">
                <a:solidFill>
                  <a:srgbClr val="CC0000"/>
                </a:solidFill>
                <a:latin typeface="Futura-Bold" pitchFamily="2" charset="0"/>
              </a:rPr>
              <a:t>Рязань</a:t>
            </a:r>
            <a:r>
              <a:rPr lang="ru-RU" sz="1200" dirty="0">
                <a:solidFill>
                  <a:srgbClr val="CC0000"/>
                </a:solidFill>
                <a:latin typeface="Futura-Bold" pitchFamily="2" charset="0"/>
              </a:rPr>
              <a:t>, РРТИ-РГРТА, 2005 г.) </a:t>
            </a:r>
            <a:r>
              <a:rPr lang="ru-RU" sz="12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a:solidFill>
                <a:prstClr val="black"/>
              </a:solidFill>
              <a:ea typeface="Calibri" panose="020F0502020204030204" pitchFamily="34" charset="0"/>
              <a:cs typeface="Times New Roman" panose="02020603050405020304" pitchFamily="18" charset="0"/>
            </a:endParaRPr>
          </a:p>
        </p:txBody>
      </p:sp>
      <p:pic>
        <p:nvPicPr>
          <p:cNvPr id="11" name="Рисунок 10"/>
          <p:cNvPicPr>
            <a:picLocks noChangeAspect="1"/>
          </p:cNvPicPr>
          <p:nvPr/>
        </p:nvPicPr>
        <p:blipFill rotWithShape="1">
          <a:blip r:embed="rId4" cstate="print">
            <a:lum bright="5000"/>
          </a:blip>
          <a:srcRect b="22322"/>
          <a:stretch/>
        </p:blipFill>
        <p:spPr>
          <a:xfrm>
            <a:off x="1232968" y="884092"/>
            <a:ext cx="952722" cy="1324486"/>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14" name="Рисунок 13"/>
          <p:cNvPicPr>
            <a:picLocks noChangeAspect="1"/>
          </p:cNvPicPr>
          <p:nvPr/>
        </p:nvPicPr>
        <p:blipFill>
          <a:blip r:embed="rId5" cstate="print">
            <a:lum bright="5000"/>
            <a:extLst>
              <a:ext uri="{28A0092B-C50C-407E-A947-70E740481C1C}">
                <a14:useLocalDpi xmlns:a14="http://schemas.microsoft.com/office/drawing/2010/main" val="0"/>
              </a:ext>
            </a:extLst>
          </a:blip>
          <a:stretch>
            <a:fillRect/>
          </a:stretch>
        </p:blipFill>
        <p:spPr>
          <a:xfrm>
            <a:off x="2241844" y="885605"/>
            <a:ext cx="952565" cy="1321459"/>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17" name="Picture 2" descr="фото Селяев П"/>
          <p:cNvPicPr>
            <a:picLocks noChangeAspect="1" noChangeArrowheads="1"/>
          </p:cNvPicPr>
          <p:nvPr/>
        </p:nvPicPr>
        <p:blipFill rotWithShape="1">
          <a:blip r:embed="rId6" cstate="print">
            <a:lum bright="5000"/>
            <a:extLst>
              <a:ext uri="{28A0092B-C50C-407E-A947-70E740481C1C}">
                <a14:useLocalDpi xmlns:a14="http://schemas.microsoft.com/office/drawing/2010/main" val="0"/>
              </a:ext>
            </a:extLst>
          </a:blip>
          <a:srcRect b="3523"/>
          <a:stretch/>
        </p:blipFill>
        <p:spPr bwMode="auto">
          <a:xfrm>
            <a:off x="4203381" y="891509"/>
            <a:ext cx="978589" cy="1343936"/>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a:extLst/>
        </p:spPr>
      </p:pic>
      <p:pic>
        <p:nvPicPr>
          <p:cNvPr id="19" name="Рисунок 18"/>
          <p:cNvPicPr>
            <a:picLocks noChangeAspect="1"/>
          </p:cNvPicPr>
          <p:nvPr/>
        </p:nvPicPr>
        <p:blipFill rotWithShape="1">
          <a:blip r:embed="rId7">
            <a:lum bright="5000"/>
          </a:blip>
          <a:srcRect l="13568" t="2343" r="12045" b="20635"/>
          <a:stretch/>
        </p:blipFill>
        <p:spPr>
          <a:xfrm>
            <a:off x="6188278" y="881660"/>
            <a:ext cx="929139" cy="1268142"/>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24" name="Рисунок 23"/>
          <p:cNvPicPr>
            <a:picLocks noChangeAspect="1"/>
          </p:cNvPicPr>
          <p:nvPr/>
        </p:nvPicPr>
        <p:blipFill>
          <a:blip r:embed="rId8" cstate="print">
            <a:lum bright="5000"/>
            <a:extLst>
              <a:ext uri="{28A0092B-C50C-407E-A947-70E740481C1C}">
                <a14:useLocalDpi xmlns:a14="http://schemas.microsoft.com/office/drawing/2010/main" val="0"/>
              </a:ext>
            </a:extLst>
          </a:blip>
          <a:stretch>
            <a:fillRect/>
          </a:stretch>
        </p:blipFill>
        <p:spPr>
          <a:xfrm rot="5400000">
            <a:off x="3084171" y="1042571"/>
            <a:ext cx="1223362" cy="897728"/>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26" name="Рисунок 25" descr="Безимени-1"/>
          <p:cNvPicPr>
            <a:picLocks noChangeAspect="1"/>
          </p:cNvPicPr>
          <p:nvPr/>
        </p:nvPicPr>
        <p:blipFill rotWithShape="1">
          <a:blip r:embed="rId9" cstate="print">
            <a:lum bright="5000"/>
            <a:extLst>
              <a:ext uri="{28A0092B-C50C-407E-A947-70E740481C1C}">
                <a14:useLocalDpi xmlns:a14="http://schemas.microsoft.com/office/drawing/2010/main" val="0"/>
              </a:ext>
            </a:extLst>
          </a:blip>
          <a:srcRect l="1398" r="6502"/>
          <a:stretch/>
        </p:blipFill>
        <p:spPr bwMode="auto">
          <a:xfrm>
            <a:off x="2607348" y="2123976"/>
            <a:ext cx="1057800" cy="1479014"/>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29" name="Рисунок 28"/>
          <p:cNvPicPr>
            <a:picLocks noChangeAspect="1"/>
          </p:cNvPicPr>
          <p:nvPr/>
        </p:nvPicPr>
        <p:blipFill>
          <a:blip r:embed="rId10" cstate="print">
            <a:lum bright="5000"/>
            <a:extLst>
              <a:ext uri="{28A0092B-C50C-407E-A947-70E740481C1C}">
                <a14:useLocalDpi xmlns:a14="http://schemas.microsoft.com/office/drawing/2010/main" val="0"/>
              </a:ext>
            </a:extLst>
          </a:blip>
          <a:stretch>
            <a:fillRect/>
          </a:stretch>
        </p:blipFill>
        <p:spPr>
          <a:xfrm>
            <a:off x="3723813" y="2078370"/>
            <a:ext cx="1055618" cy="1477201"/>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30" name="Рисунок 29"/>
          <p:cNvPicPr>
            <a:picLocks noChangeAspect="1"/>
          </p:cNvPicPr>
          <p:nvPr/>
        </p:nvPicPr>
        <p:blipFill rotWithShape="1">
          <a:blip r:embed="rId11" cstate="print">
            <a:lum bright="5000"/>
            <a:extLst>
              <a:ext uri="{28A0092B-C50C-407E-A947-70E740481C1C}">
                <a14:useLocalDpi xmlns:a14="http://schemas.microsoft.com/office/drawing/2010/main" val="0"/>
              </a:ext>
            </a:extLst>
          </a:blip>
          <a:srcRect l="3788" t="1" r="4365" b="7086"/>
          <a:stretch/>
        </p:blipFill>
        <p:spPr>
          <a:xfrm>
            <a:off x="5244678" y="885640"/>
            <a:ext cx="908525" cy="1265081"/>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35" name="Рисунок 34"/>
          <p:cNvPicPr>
            <a:picLocks noChangeAspect="1"/>
          </p:cNvPicPr>
          <p:nvPr/>
        </p:nvPicPr>
        <p:blipFill>
          <a:blip r:embed="rId12" cstate="print">
            <a:lum bright="5000"/>
            <a:extLst>
              <a:ext uri="{28A0092B-C50C-407E-A947-70E740481C1C}">
                <a14:useLocalDpi xmlns:a14="http://schemas.microsoft.com/office/drawing/2010/main" val="0"/>
              </a:ext>
            </a:extLst>
          </a:blip>
          <a:stretch>
            <a:fillRect/>
          </a:stretch>
        </p:blipFill>
        <p:spPr>
          <a:xfrm>
            <a:off x="2694620" y="3495184"/>
            <a:ext cx="1516998" cy="1657988"/>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23" name="Рисунок 22"/>
          <p:cNvPicPr>
            <a:picLocks noChangeAspect="1"/>
          </p:cNvPicPr>
          <p:nvPr/>
        </p:nvPicPr>
        <p:blipFill rotWithShape="1">
          <a:blip r:embed="rId13" cstate="print">
            <a:lum bright="5000"/>
            <a:extLst>
              <a:ext uri="{28A0092B-C50C-407E-A947-70E740481C1C}">
                <a14:useLocalDpi xmlns:a14="http://schemas.microsoft.com/office/drawing/2010/main" val="0"/>
              </a:ext>
            </a:extLst>
          </a:blip>
          <a:srcRect t="3988" b="3936"/>
          <a:stretch/>
        </p:blipFill>
        <p:spPr>
          <a:xfrm>
            <a:off x="5941773" y="2089173"/>
            <a:ext cx="1091717" cy="1510707"/>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2055" name="Рисунок 2054"/>
          <p:cNvPicPr>
            <a:picLocks noChangeAspect="1"/>
          </p:cNvPicPr>
          <p:nvPr/>
        </p:nvPicPr>
        <p:blipFill>
          <a:blip r:embed="rId14" cstate="print">
            <a:lum bright="5000"/>
            <a:extLst>
              <a:ext uri="{28A0092B-C50C-407E-A947-70E740481C1C}">
                <a14:useLocalDpi xmlns:a14="http://schemas.microsoft.com/office/drawing/2010/main" val="0"/>
              </a:ext>
            </a:extLst>
          </a:blip>
          <a:stretch>
            <a:fillRect/>
          </a:stretch>
        </p:blipFill>
        <p:spPr>
          <a:xfrm>
            <a:off x="4818938" y="2078370"/>
            <a:ext cx="1069383" cy="1434567"/>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47" name="Picture 4" descr="Алексеева З"/>
          <p:cNvPicPr>
            <a:picLocks noChangeAspect="1" noChangeArrowheads="1"/>
          </p:cNvPicPr>
          <p:nvPr/>
        </p:nvPicPr>
        <p:blipFill rotWithShape="1">
          <a:blip r:embed="rId15">
            <a:lum bright="5000"/>
            <a:extLst>
              <a:ext uri="{28A0092B-C50C-407E-A947-70E740481C1C}">
                <a14:useLocalDpi xmlns:a14="http://schemas.microsoft.com/office/drawing/2010/main" val="0"/>
              </a:ext>
            </a:extLst>
          </a:blip>
          <a:srcRect l="20476" t="13903" r="27563" b="35380"/>
          <a:stretch/>
        </p:blipFill>
        <p:spPr bwMode="auto">
          <a:xfrm>
            <a:off x="4278348" y="3477314"/>
            <a:ext cx="1250452" cy="1602973"/>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a:extLst/>
        </p:spPr>
      </p:pic>
      <p:pic>
        <p:nvPicPr>
          <p:cNvPr id="10" name="Рисунок 9"/>
          <p:cNvPicPr>
            <a:picLocks noChangeAspect="1"/>
          </p:cNvPicPr>
          <p:nvPr/>
        </p:nvPicPr>
        <p:blipFill>
          <a:blip r:embed="rId16" cstate="print">
            <a:lum bright="5000"/>
            <a:extLst>
              <a:ext uri="{28A0092B-C50C-407E-A947-70E740481C1C}">
                <a14:useLocalDpi xmlns:a14="http://schemas.microsoft.com/office/drawing/2010/main" val="0"/>
              </a:ext>
            </a:extLst>
          </a:blip>
          <a:stretch>
            <a:fillRect/>
          </a:stretch>
        </p:blipFill>
        <p:spPr>
          <a:xfrm>
            <a:off x="5592275" y="3528618"/>
            <a:ext cx="1284758" cy="1591120"/>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18" name="Рисунок 17"/>
          <p:cNvPicPr/>
          <p:nvPr/>
        </p:nvPicPr>
        <p:blipFill rotWithShape="1">
          <a:blip r:embed="rId17" cstate="print">
            <a:lum bright="5000"/>
            <a:extLst>
              <a:ext uri="{28A0092B-C50C-407E-A947-70E740481C1C}">
                <a14:useLocalDpi xmlns:a14="http://schemas.microsoft.com/office/drawing/2010/main" val="0"/>
              </a:ext>
            </a:extLst>
          </a:blip>
          <a:srcRect l="717" r="907"/>
          <a:stretch/>
        </p:blipFill>
        <p:spPr>
          <a:xfrm>
            <a:off x="6940508" y="3563782"/>
            <a:ext cx="1072160" cy="1536102"/>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15" name="Picture 2" descr="фото Красин П"/>
          <p:cNvPicPr>
            <a:picLocks noChangeAspect="1" noChangeArrowheads="1"/>
          </p:cNvPicPr>
          <p:nvPr/>
        </p:nvPicPr>
        <p:blipFill rotWithShape="1">
          <a:blip r:embed="rId18" cstate="print">
            <a:lum bright="5000"/>
            <a:extLst>
              <a:ext uri="{28A0092B-C50C-407E-A947-70E740481C1C}">
                <a14:useLocalDpi xmlns:a14="http://schemas.microsoft.com/office/drawing/2010/main" val="0"/>
              </a:ext>
            </a:extLst>
          </a:blip>
          <a:srcRect b="3581"/>
          <a:stretch/>
        </p:blipFill>
        <p:spPr bwMode="auto">
          <a:xfrm>
            <a:off x="6642130" y="5099791"/>
            <a:ext cx="1275229" cy="1755249"/>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a:extLst/>
        </p:spPr>
      </p:pic>
      <p:pic>
        <p:nvPicPr>
          <p:cNvPr id="28" name="Рисунок 27" descr="D:\фото\ДЕДЫ\ЛЕВ_ГАВРИЛЫЧ0002.jpg"/>
          <p:cNvPicPr/>
          <p:nvPr/>
        </p:nvPicPr>
        <p:blipFill rotWithShape="1">
          <a:blip r:embed="rId19" cstate="print">
            <a:lum bright="5000"/>
            <a:extLst>
              <a:ext uri="{BEBA8EAE-BF5A-486C-A8C5-ECC9F3942E4B}">
                <a14:imgProps xmlns:a14="http://schemas.microsoft.com/office/drawing/2010/main">
                  <a14:imgLayer r:embed="rId20">
                    <a14:imgEffect>
                      <a14:brightnessContrast bright="30000" contrast="5000"/>
                    </a14:imgEffect>
                  </a14:imgLayer>
                </a14:imgProps>
              </a:ext>
              <a:ext uri="{28A0092B-C50C-407E-A947-70E740481C1C}">
                <a14:useLocalDpi xmlns:a14="http://schemas.microsoft.com/office/drawing/2010/main" val="0"/>
              </a:ext>
            </a:extLst>
          </a:blip>
          <a:srcRect t="3520"/>
          <a:stretch/>
        </p:blipFill>
        <p:spPr bwMode="auto">
          <a:xfrm>
            <a:off x="2702779" y="5104964"/>
            <a:ext cx="1285480" cy="1744905"/>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45" name="Picture 3" descr="20200426_135443"/>
          <p:cNvPicPr>
            <a:picLocks noChangeAspect="1" noChangeArrowheads="1"/>
          </p:cNvPicPr>
          <p:nvPr/>
        </p:nvPicPr>
        <p:blipFill>
          <a:blip r:embed="rId21" cstate="print">
            <a:lum bright="5000"/>
            <a:extLst>
              <a:ext uri="{28A0092B-C50C-407E-A947-70E740481C1C}">
                <a14:useLocalDpi xmlns:a14="http://schemas.microsoft.com/office/drawing/2010/main" val="0"/>
              </a:ext>
            </a:extLst>
          </a:blip>
          <a:srcRect l="2797" t="15192" r="10664" b="27638"/>
          <a:stretch>
            <a:fillRect/>
          </a:stretch>
        </p:blipFill>
        <p:spPr bwMode="auto">
          <a:xfrm>
            <a:off x="4050043" y="5084941"/>
            <a:ext cx="1194190" cy="1750263"/>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a:extLst/>
        </p:spPr>
      </p:pic>
      <p:pic>
        <p:nvPicPr>
          <p:cNvPr id="21" name="Рисунок 20"/>
          <p:cNvPicPr/>
          <p:nvPr/>
        </p:nvPicPr>
        <p:blipFill rotWithShape="1">
          <a:blip r:embed="rId22" cstate="print">
            <a:lum bright="5000"/>
            <a:extLst>
              <a:ext uri="{28A0092B-C50C-407E-A947-70E740481C1C}">
                <a14:useLocalDpi xmlns:a14="http://schemas.microsoft.com/office/drawing/2010/main" val="0"/>
              </a:ext>
            </a:extLst>
          </a:blip>
          <a:srcRect t="5222" b="4378"/>
          <a:stretch/>
        </p:blipFill>
        <p:spPr bwMode="auto">
          <a:xfrm>
            <a:off x="5307274" y="5115335"/>
            <a:ext cx="1251780" cy="1724162"/>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8" name="Рисунок 7"/>
          <p:cNvPicPr>
            <a:picLocks noChangeAspect="1"/>
          </p:cNvPicPr>
          <p:nvPr/>
        </p:nvPicPr>
        <p:blipFill>
          <a:blip r:embed="rId23" cstate="print">
            <a:lum bright="5000"/>
            <a:extLst>
              <a:ext uri="{28A0092B-C50C-407E-A947-70E740481C1C}">
                <a14:useLocalDpi xmlns:a14="http://schemas.microsoft.com/office/drawing/2010/main" val="0"/>
              </a:ext>
            </a:extLst>
          </a:blip>
          <a:stretch>
            <a:fillRect/>
          </a:stretch>
        </p:blipFill>
        <p:spPr>
          <a:xfrm>
            <a:off x="78200" y="894247"/>
            <a:ext cx="1101804" cy="1525072"/>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48" name="Picture 4"/>
          <p:cNvPicPr>
            <a:picLocks noChangeAspect="1" noChangeArrowheads="1"/>
          </p:cNvPicPr>
          <p:nvPr/>
        </p:nvPicPr>
        <p:blipFill rotWithShape="1">
          <a:blip r:embed="rId24" cstate="print">
            <a:lum bright="14000"/>
            <a:extLst>
              <a:ext uri="{28A0092B-C50C-407E-A947-70E740481C1C}">
                <a14:useLocalDpi xmlns:a14="http://schemas.microsoft.com/office/drawing/2010/main" val="0"/>
              </a:ext>
            </a:extLst>
          </a:blip>
          <a:srcRect l="-551" t="4137" r="3325" b="10582"/>
          <a:stretch/>
        </p:blipFill>
        <p:spPr bwMode="auto">
          <a:xfrm>
            <a:off x="231571" y="2134772"/>
            <a:ext cx="1118306" cy="1527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Рисунок 11" descr="D:\WORK\Бухенский К.В\9 мая\Бухенский_фото Бессмертный полк\Бухенский_Бессметный полк_университет\Шиповских Н.П..jpg"/>
          <p:cNvPicPr/>
          <p:nvPr/>
        </p:nvPicPr>
        <p:blipFill>
          <a:blip r:embed="rId25" cstate="print">
            <a:lum bright="5000"/>
          </a:blip>
          <a:srcRect/>
          <a:stretch>
            <a:fillRect/>
          </a:stretch>
        </p:blipFill>
        <p:spPr bwMode="auto">
          <a:xfrm>
            <a:off x="1378471" y="2132407"/>
            <a:ext cx="1182397" cy="1570996"/>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31" name="Рисунок 30" descr="G:\Евгений\YandexDisk\Полухин Иван Владимирович\Полухин Иван Владимирович.чб.jpg"/>
          <p:cNvPicPr/>
          <p:nvPr/>
        </p:nvPicPr>
        <p:blipFill>
          <a:blip r:embed="rId26" cstate="print">
            <a:lum bright="5000"/>
            <a:extLst>
              <a:ext uri="{28A0092B-C50C-407E-A947-70E740481C1C}">
                <a14:useLocalDpi xmlns:a14="http://schemas.microsoft.com/office/drawing/2010/main" val="0"/>
              </a:ext>
            </a:extLst>
          </a:blip>
          <a:srcRect/>
          <a:stretch>
            <a:fillRect/>
          </a:stretch>
        </p:blipFill>
        <p:spPr bwMode="auto">
          <a:xfrm>
            <a:off x="1467011" y="3480158"/>
            <a:ext cx="1164059" cy="1575456"/>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27" name="Рисунок 26" descr="D:\фото\ДЕДЫ\Устинов.jpg"/>
          <p:cNvPicPr>
            <a:picLocks noChangeAspect="1"/>
          </p:cNvPicPr>
          <p:nvPr/>
        </p:nvPicPr>
        <p:blipFill>
          <a:blip r:embed="rId27" cstate="print">
            <a:lum bright="5000"/>
            <a:extLst>
              <a:ext uri="{28A0092B-C50C-407E-A947-70E740481C1C}">
                <a14:useLocalDpi xmlns:a14="http://schemas.microsoft.com/office/drawing/2010/main" val="0"/>
              </a:ext>
            </a:extLst>
          </a:blip>
          <a:srcRect/>
          <a:stretch>
            <a:fillRect/>
          </a:stretch>
        </p:blipFill>
        <p:spPr bwMode="auto">
          <a:xfrm>
            <a:off x="312469" y="3534895"/>
            <a:ext cx="1119522" cy="1487810"/>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13" name="Рисунок 12" descr="дядя Сережа.jpg"/>
          <p:cNvPicPr>
            <a:picLocks noChangeAspect="1"/>
          </p:cNvPicPr>
          <p:nvPr/>
        </p:nvPicPr>
        <p:blipFill rotWithShape="1">
          <a:blip r:embed="rId28">
            <a:lum bright="5000"/>
          </a:blip>
          <a:srcRect r="2790" b="2284"/>
          <a:stretch/>
        </p:blipFill>
        <p:spPr bwMode="auto">
          <a:xfrm>
            <a:off x="213039" y="5000017"/>
            <a:ext cx="1223643" cy="1682017"/>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4" name="Рисунок 3"/>
          <p:cNvPicPr>
            <a:picLocks noChangeAspect="1"/>
          </p:cNvPicPr>
          <p:nvPr/>
        </p:nvPicPr>
        <p:blipFill>
          <a:blip r:embed="rId29" cstate="print">
            <a:lum bright="5000"/>
            <a:extLst>
              <a:ext uri="{28A0092B-C50C-407E-A947-70E740481C1C}">
                <a14:useLocalDpi xmlns:a14="http://schemas.microsoft.com/office/drawing/2010/main" val="0"/>
              </a:ext>
            </a:extLst>
          </a:blip>
          <a:stretch>
            <a:fillRect/>
          </a:stretch>
        </p:blipFill>
        <p:spPr>
          <a:xfrm>
            <a:off x="1471702" y="4955201"/>
            <a:ext cx="1183427" cy="1673935"/>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p:spPr>
      </p:pic>
      <p:pic>
        <p:nvPicPr>
          <p:cNvPr id="49" name="Рисунок 48" descr="https://www.polkmoskva.ru/upload/ft/tpic/1033500w290h393auto.jpg"/>
          <p:cNvPicPr/>
          <p:nvPr/>
        </p:nvPicPr>
        <p:blipFill>
          <a:blip r:embed="rId30" cstate="print"/>
          <a:srcRect/>
          <a:stretch>
            <a:fillRect/>
          </a:stretch>
        </p:blipFill>
        <p:spPr bwMode="auto">
          <a:xfrm>
            <a:off x="7130423" y="874550"/>
            <a:ext cx="1043311" cy="1458391"/>
          </a:xfrm>
          <a:prstGeom prst="rect">
            <a:avLst/>
          </a:prstGeom>
          <a:noFill/>
          <a:ln w="9525">
            <a:noFill/>
            <a:miter lim="800000"/>
            <a:headEnd/>
            <a:tailEnd/>
          </a:ln>
        </p:spPr>
      </p:pic>
      <p:pic>
        <p:nvPicPr>
          <p:cNvPr id="16" name="Picture 2" descr="фото Селяева А"/>
          <p:cNvPicPr>
            <a:picLocks noChangeAspect="1" noChangeArrowheads="1"/>
          </p:cNvPicPr>
          <p:nvPr/>
        </p:nvPicPr>
        <p:blipFill>
          <a:blip r:embed="rId31" cstate="print">
            <a:lum bright="5000"/>
            <a:extLst>
              <a:ext uri="{28A0092B-C50C-407E-A947-70E740481C1C}">
                <a14:useLocalDpi xmlns:a14="http://schemas.microsoft.com/office/drawing/2010/main" val="0"/>
              </a:ext>
            </a:extLst>
          </a:blip>
          <a:srcRect/>
          <a:stretch>
            <a:fillRect/>
          </a:stretch>
        </p:blipFill>
        <p:spPr bwMode="auto">
          <a:xfrm>
            <a:off x="7040245" y="2132407"/>
            <a:ext cx="1030316" cy="1421858"/>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a:extLst/>
        </p:spPr>
      </p:pic>
    </p:spTree>
    <p:extLst>
      <p:ext uri="{BB962C8B-B14F-4D97-AF65-F5344CB8AC3E}">
        <p14:creationId xmlns:p14="http://schemas.microsoft.com/office/powerpoint/2010/main" val="170456649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192001" cy="6954254"/>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646331"/>
          </a:xfrm>
          <a:prstGeom prst="rect">
            <a:avLst/>
          </a:prstGeom>
          <a:noFill/>
        </p:spPr>
        <p:txBody>
          <a:bodyPr wrap="square" rtlCol="0">
            <a:spAutoFit/>
          </a:bodyPr>
          <a:lstStyle/>
          <a:p>
            <a:pPr algn="ctr"/>
            <a:r>
              <a:rPr lang="ru-RU" sz="3600" dirty="0" smtClean="0">
                <a:solidFill>
                  <a:srgbClr val="CC0000"/>
                </a:solidFill>
                <a:latin typeface="Futura-Bold" pitchFamily="2" charset="0"/>
              </a:rPr>
              <a:t>Мишин Борис Владимирович</a:t>
            </a:r>
            <a:r>
              <a:rPr lang="en-US" sz="3600" dirty="0" smtClean="0">
                <a:solidFill>
                  <a:srgbClr val="CC0000"/>
                </a:solidFill>
                <a:latin typeface="Futura-Bold" pitchFamily="2" charset="0"/>
              </a:rPr>
              <a:t> </a:t>
            </a:r>
          </a:p>
        </p:txBody>
      </p:sp>
      <p:sp>
        <p:nvSpPr>
          <p:cNvPr id="7" name="TextBox 6"/>
          <p:cNvSpPr txBox="1"/>
          <p:nvPr/>
        </p:nvSpPr>
        <p:spPr>
          <a:xfrm>
            <a:off x="2468790" y="1101397"/>
            <a:ext cx="9493527" cy="3293209"/>
          </a:xfrm>
          <a:prstGeom prst="rect">
            <a:avLst/>
          </a:prstGeom>
          <a:noFill/>
        </p:spPr>
        <p:txBody>
          <a:bodyPr wrap="square" rtlCol="0">
            <a:spAutoFit/>
          </a:bodyPr>
          <a:lstStyle/>
          <a:p>
            <a:pPr indent="342265" algn="just">
              <a:spcAft>
                <a:spcPts val="0"/>
              </a:spcAft>
            </a:pPr>
            <a:r>
              <a:rPr lang="ru-RU" sz="16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Мой дедушка </a:t>
            </a:r>
            <a:r>
              <a:rPr lang="ru-RU" sz="1600" dirty="0" smtClean="0">
                <a:latin typeface="Times New Roman" panose="02020603050405020304" pitchFamily="18" charset="0"/>
                <a:ea typeface="Times New Roman" panose="02020603050405020304" pitchFamily="18" charset="0"/>
              </a:rPr>
              <a:t>родился </a:t>
            </a:r>
            <a:r>
              <a:rPr lang="ru-RU" sz="1600" dirty="0">
                <a:latin typeface="Times New Roman" panose="02020603050405020304" pitchFamily="18" charset="0"/>
                <a:ea typeface="Times New Roman" panose="02020603050405020304" pitchFamily="18" charset="0"/>
              </a:rPr>
              <a:t>в селе </a:t>
            </a:r>
            <a:r>
              <a:rPr lang="ru-RU" sz="1600" dirty="0" err="1">
                <a:latin typeface="Times New Roman" panose="02020603050405020304" pitchFamily="18" charset="0"/>
                <a:ea typeface="Times New Roman" panose="02020603050405020304" pitchFamily="18" charset="0"/>
              </a:rPr>
              <a:t>Репец</a:t>
            </a:r>
            <a:r>
              <a:rPr lang="ru-RU" sz="1600" dirty="0">
                <a:latin typeface="Times New Roman" panose="02020603050405020304" pitchFamily="18" charset="0"/>
                <a:ea typeface="Times New Roman" panose="02020603050405020304" pitchFamily="18" charset="0"/>
              </a:rPr>
              <a:t>, Задонского района, Воронежская обл. (в настоящее время - Липецкая область). В 1941 году окончил среднюю школу и в 17 лет пошёл в Красную Армию. Место призыва: Волынский РВК, Орловская область, Волынский район. </a:t>
            </a:r>
            <a:endParaRPr lang="ru-RU" sz="1600" dirty="0" smtClean="0">
              <a:latin typeface="Times New Roman" panose="02020603050405020304" pitchFamily="18" charset="0"/>
              <a:ea typeface="Times New Roman" panose="02020603050405020304" pitchFamily="18" charset="0"/>
            </a:endParaRPr>
          </a:p>
          <a:p>
            <a:pPr lvl="0" indent="360000" algn="just"/>
            <a:r>
              <a:rPr lang="ru-RU" sz="1600" dirty="0" smtClean="0">
                <a:latin typeface="Times New Roman" panose="02020603050405020304" pitchFamily="18" charset="0"/>
                <a:ea typeface="Times New Roman" panose="02020603050405020304" pitchFamily="18" charset="0"/>
              </a:rPr>
              <a:t>Так как ему не было 18 лет, его направили на ускоренные курсы по подготовке младших офицеров. После окончания краткосрочных курсов стал артиллеристом. В 5-ой Ударной Армии он защищал Сталинград, воевал на Курской дуге, Освобождал Белоруссию, Украину, Польшу. Был участником боёв за Берлин. В День Победы, как и многие другие советские воины, расписался на Рейхстаге.</a:t>
            </a:r>
            <a:r>
              <a:rPr lang="ru-RU" sz="16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360000" algn="just"/>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Эпизод </a:t>
            </a:r>
            <a:r>
              <a:rPr lang="ru-RU" sz="16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с фронта. </a:t>
            </a:r>
            <a:r>
              <a:rPr lang="ru-RU" sz="1600" dirty="0">
                <a:latin typeface="Times New Roman" panose="02020603050405020304" pitchFamily="18" charset="0"/>
                <a:ea typeface="Times New Roman" panose="02020603050405020304" pitchFamily="18" charset="0"/>
              </a:rPr>
              <a:t>В 1944 Советские части оказались в окружении врага, остались без снарядов и боеприпасов. Командир поручил лейтенанту Мишину Б.В. дважды пересечь линию фронта и доставить на машине необходимые снаряды к окружённым нашим войскам. При исполнении приказа, он проявил смекалку – взял трофейный немецкий автомобиль, оделся в немецкую форму и смело поехал через фронт к нашим. Умея разговаривать на немецком языке, он проехал по захваченной территории, а в нужный момент свернул в лес к нашим солдатам.</a:t>
            </a:r>
            <a:endParaRPr lang="ru-RU"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TextBox 7"/>
          <p:cNvSpPr txBox="1"/>
          <p:nvPr/>
        </p:nvSpPr>
        <p:spPr>
          <a:xfrm>
            <a:off x="385130" y="4095703"/>
            <a:ext cx="10808677" cy="1874359"/>
          </a:xfrm>
          <a:prstGeom prst="rect">
            <a:avLst/>
          </a:prstGeom>
          <a:noFill/>
        </p:spPr>
        <p:txBody>
          <a:bodyPr wrap="square" rtlCol="0">
            <a:spAutoFit/>
          </a:bodyPr>
          <a:lstStyle/>
          <a:p>
            <a:pPr indent="360000" algn="just"/>
            <a:endParaRPr lang="ru-RU" sz="16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indent="360000" algn="just"/>
            <a:r>
              <a:rPr lang="ru-RU" sz="1600" dirty="0">
                <a:latin typeface="Times New Roman" panose="02020603050405020304" pitchFamily="18" charset="0"/>
                <a:ea typeface="Times New Roman" panose="02020603050405020304" pitchFamily="18" charset="0"/>
              </a:rPr>
              <a:t>Наткнувшись на минное поле, он уверенно провёл машину, пропуская мины под днищем. Русские солдаты восприняли за вражеский, подъехавший к расположению наших войск немецкий автомобиль, и стали стрелять по нему. Борис Мишин открыл дверь кабины и рукой показывал знаки, что это автомобиль с боеприпасами. После получения снарядов и патронов, наши войска успешно прорвали немецкое окружение и соединились с основными частями Красной Армии.</a:t>
            </a: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Продолжение на следующем слайде</a:t>
            </a:r>
          </a:p>
          <a:p>
            <a:pPr>
              <a:lnSpc>
                <a:spcPct val="110000"/>
              </a:lnSpc>
            </a:pPr>
            <a:endParaRPr lang="ru-RU" dirty="0">
              <a:solidFill>
                <a:srgbClr val="E7E6E6">
                  <a:lumMod val="25000"/>
                </a:srgbClr>
              </a:solidFill>
              <a:latin typeface="Arial Cyr" pitchFamily="34" charset="-52"/>
            </a:endParaRPr>
          </a:p>
        </p:txBody>
      </p:sp>
      <p:sp>
        <p:nvSpPr>
          <p:cNvPr id="9" name="TextBox 8"/>
          <p:cNvSpPr txBox="1"/>
          <p:nvPr/>
        </p:nvSpPr>
        <p:spPr>
          <a:xfrm>
            <a:off x="4946472" y="628517"/>
            <a:ext cx="4538162" cy="461665"/>
          </a:xfrm>
          <a:prstGeom prst="rect">
            <a:avLst/>
          </a:prstGeom>
          <a:noFill/>
        </p:spPr>
        <p:txBody>
          <a:bodyPr wrap="square" rtlCol="0">
            <a:spAutoFit/>
          </a:bodyPr>
          <a:lstStyle/>
          <a:p>
            <a:pPr algn="ctr"/>
            <a:r>
              <a:rPr lang="en-US" sz="2400" dirty="0" smtClean="0">
                <a:solidFill>
                  <a:srgbClr val="CC0000"/>
                </a:solidFill>
                <a:latin typeface="Futura-Bold" pitchFamily="2" charset="0"/>
              </a:rPr>
              <a:t>(</a:t>
            </a:r>
            <a:r>
              <a:rPr lang="ru-RU" sz="2400" dirty="0" smtClean="0">
                <a:solidFill>
                  <a:srgbClr val="CC0000"/>
                </a:solidFill>
                <a:latin typeface="Futura-Bold" pitchFamily="2" charset="0"/>
              </a:rPr>
              <a:t>18.10.1923 – 03.04.1997</a:t>
            </a:r>
            <a:r>
              <a:rPr lang="en-US" sz="2400" dirty="0" smtClean="0">
                <a:solidFill>
                  <a:srgbClr val="CC0000"/>
                </a:solidFill>
                <a:latin typeface="Futura-Bold" pitchFamily="2" charset="0"/>
              </a:rPr>
              <a:t>)</a:t>
            </a:r>
            <a:endParaRPr lang="ru-RU" sz="2400" dirty="0" smtClean="0">
              <a:solidFill>
                <a:srgbClr val="CC0000"/>
              </a:solidFill>
              <a:latin typeface="Futura-Bold" pitchFamily="2" charset="0"/>
            </a:endParaRPr>
          </a:p>
        </p:txBody>
      </p:sp>
      <p:sp>
        <p:nvSpPr>
          <p:cNvPr id="10" name="Прямоугольник 9"/>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 name="Рисунок 1"/>
          <p:cNvPicPr>
            <a:picLocks noChangeAspect="1"/>
          </p:cNvPicPr>
          <p:nvPr/>
        </p:nvPicPr>
        <p:blipFill>
          <a:blip r:embed="rId4">
            <a:lum bright="5000"/>
            <a:extLst>
              <a:ext uri="{28A0092B-C50C-407E-A947-70E740481C1C}">
                <a14:useLocalDpi xmlns:a14="http://schemas.microsoft.com/office/drawing/2010/main" val="0"/>
              </a:ext>
            </a:extLst>
          </a:blip>
          <a:stretch>
            <a:fillRect/>
          </a:stretch>
        </p:blipFill>
        <p:spPr>
          <a:xfrm>
            <a:off x="199651" y="1141293"/>
            <a:ext cx="2009641" cy="2781662"/>
          </a:xfrm>
          <a:prstGeom prst="rect">
            <a:avLst/>
          </a:prstGeom>
        </p:spPr>
      </p:pic>
    </p:spTree>
    <p:extLst>
      <p:ext uri="{BB962C8B-B14F-4D97-AF65-F5344CB8AC3E}">
        <p14:creationId xmlns:p14="http://schemas.microsoft.com/office/powerpoint/2010/main" val="311687997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192001" cy="6954254"/>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646331"/>
          </a:xfrm>
          <a:prstGeom prst="rect">
            <a:avLst/>
          </a:prstGeom>
          <a:noFill/>
        </p:spPr>
        <p:txBody>
          <a:bodyPr wrap="square" rtlCol="0">
            <a:spAutoFit/>
          </a:bodyPr>
          <a:lstStyle/>
          <a:p>
            <a:pPr algn="ctr"/>
            <a:r>
              <a:rPr lang="ru-RU" sz="3600" dirty="0" smtClean="0">
                <a:solidFill>
                  <a:srgbClr val="CC0000"/>
                </a:solidFill>
                <a:latin typeface="Futura-Bold" pitchFamily="2" charset="0"/>
              </a:rPr>
              <a:t>Мишин Борис Владимирович</a:t>
            </a:r>
            <a:r>
              <a:rPr lang="en-US" sz="3600" dirty="0" smtClean="0">
                <a:solidFill>
                  <a:srgbClr val="CC0000"/>
                </a:solidFill>
                <a:latin typeface="Futura-Bold" pitchFamily="2" charset="0"/>
              </a:rPr>
              <a:t> </a:t>
            </a:r>
          </a:p>
        </p:txBody>
      </p:sp>
      <p:sp>
        <p:nvSpPr>
          <p:cNvPr id="8" name="TextBox 7"/>
          <p:cNvSpPr txBox="1"/>
          <p:nvPr/>
        </p:nvSpPr>
        <p:spPr>
          <a:xfrm>
            <a:off x="158011" y="4219944"/>
            <a:ext cx="10808677" cy="1905137"/>
          </a:xfrm>
          <a:prstGeom prst="rect">
            <a:avLst/>
          </a:prstGeom>
          <a:noFill/>
        </p:spPr>
        <p:txBody>
          <a:bodyPr wrap="square" rtlCol="0">
            <a:spAutoFit/>
          </a:bodyPr>
          <a:lstStyle/>
          <a:p>
            <a:pPr lvl="0" indent="342265" algn="just"/>
            <a:r>
              <a:rPr lang="ru-RU" sz="2000" dirty="0">
                <a:latin typeface="Times New Roman" panose="02020603050405020304" pitchFamily="18" charset="0"/>
                <a:ea typeface="Times New Roman" panose="02020603050405020304" pitchFamily="18" charset="0"/>
              </a:rPr>
              <a:t>Награды: Орден Красной Звезды, медаль «За боевые заслуги», Орден Отечественной войны </a:t>
            </a:r>
            <a:r>
              <a:rPr lang="en-US" sz="2000" dirty="0">
                <a:latin typeface="Times New Roman" panose="02020603050405020304" pitchFamily="18" charset="0"/>
                <a:ea typeface="Times New Roman" panose="02020603050405020304" pitchFamily="18" charset="0"/>
              </a:rPr>
              <a:t>II</a:t>
            </a:r>
            <a:r>
              <a:rPr lang="ru-RU" sz="2000" dirty="0">
                <a:latin typeface="Times New Roman" panose="02020603050405020304" pitchFamily="18" charset="0"/>
                <a:ea typeface="Times New Roman" panose="02020603050405020304" pitchFamily="18" charset="0"/>
              </a:rPr>
              <a:t> степени, медаль «За оборону Сталинграда», медаль «За победу над Германией в Великой Отечественной войне 1941–1945 гг.», медаль «За взятие Берлина», медаль «За освобождение Варшавы», медаль «За боевые заслуги».</a:t>
            </a:r>
          </a:p>
          <a:p>
            <a:pPr algn="ctr"/>
            <a:r>
              <a:rPr lang="ru-RU"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Бачина Татьяна Валерьевна, канд. экон. наук, доцент кафедры ЭМОП </a:t>
            </a:r>
          </a:p>
          <a:p>
            <a:pPr>
              <a:lnSpc>
                <a:spcPct val="110000"/>
              </a:lnSpc>
            </a:pPr>
            <a:endParaRPr lang="ru-RU" dirty="0">
              <a:solidFill>
                <a:srgbClr val="E7E6E6">
                  <a:lumMod val="25000"/>
                </a:srgbClr>
              </a:solidFill>
              <a:latin typeface="Arial Cyr" pitchFamily="34" charset="-52"/>
            </a:endParaRPr>
          </a:p>
        </p:txBody>
      </p:sp>
      <p:pic>
        <p:nvPicPr>
          <p:cNvPr id="12" name="Picture 5" descr="IMG-20200424-WA0024"/>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5000" contrast="-31000"/>
                    </a14:imgEffect>
                  </a14:imgLayer>
                </a14:imgProps>
              </a:ext>
              <a:ext uri="{28A0092B-C50C-407E-A947-70E740481C1C}">
                <a14:useLocalDpi xmlns:a14="http://schemas.microsoft.com/office/drawing/2010/main" val="0"/>
              </a:ext>
            </a:extLst>
          </a:blip>
          <a:srcRect t="11995" r="996" b="15706"/>
          <a:stretch>
            <a:fillRect/>
          </a:stretch>
        </p:blipFill>
        <p:spPr bwMode="auto">
          <a:xfrm>
            <a:off x="470999" y="1019593"/>
            <a:ext cx="3693828" cy="3222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8"/>
          <p:cNvPicPr>
            <a:picLocks noChangeAspect="1" noChangeArrowheads="1"/>
          </p:cNvPicPr>
          <p:nvPr/>
        </p:nvPicPr>
        <p:blipFill>
          <a:blip r:embed="rId6">
            <a:extLst>
              <a:ext uri="{28A0092B-C50C-407E-A947-70E740481C1C}">
                <a14:useLocalDpi xmlns:a14="http://schemas.microsoft.com/office/drawing/2010/main" val="0"/>
              </a:ext>
            </a:extLst>
          </a:blip>
          <a:srcRect l="30923" t="18134" r="3337" b="13965"/>
          <a:stretch>
            <a:fillRect/>
          </a:stretch>
        </p:blipFill>
        <p:spPr bwMode="auto">
          <a:xfrm>
            <a:off x="4735226" y="732582"/>
            <a:ext cx="5379620" cy="3509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372254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192001" cy="6954254"/>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2520750" y="186590"/>
            <a:ext cx="9282025" cy="646331"/>
          </a:xfrm>
          <a:prstGeom prst="rect">
            <a:avLst/>
          </a:prstGeom>
          <a:noFill/>
        </p:spPr>
        <p:txBody>
          <a:bodyPr wrap="square" rtlCol="0">
            <a:spAutoFit/>
          </a:bodyPr>
          <a:lstStyle/>
          <a:p>
            <a:pPr lvl="0" algn="ctr"/>
            <a:r>
              <a:rPr lang="ru-RU" sz="3600" dirty="0">
                <a:solidFill>
                  <a:srgbClr val="CC0000"/>
                </a:solidFill>
                <a:latin typeface="Futura-Bold" pitchFamily="2" charset="0"/>
              </a:rPr>
              <a:t>Алексеева (Мишина</a:t>
            </a:r>
            <a:r>
              <a:rPr lang="ru-RU" sz="3600" dirty="0" smtClean="0">
                <a:solidFill>
                  <a:srgbClr val="CC0000"/>
                </a:solidFill>
                <a:latin typeface="Futura-Bold" pitchFamily="2" charset="0"/>
              </a:rPr>
              <a:t>)</a:t>
            </a:r>
            <a:r>
              <a:rPr lang="ru-RU" sz="3600" dirty="0">
                <a:solidFill>
                  <a:srgbClr val="CC0000"/>
                </a:solidFill>
                <a:latin typeface="Futura-Bold" pitchFamily="2" charset="0"/>
              </a:rPr>
              <a:t> Зинаида </a:t>
            </a:r>
            <a:r>
              <a:rPr lang="ru-RU" sz="3600" dirty="0" smtClean="0">
                <a:solidFill>
                  <a:srgbClr val="CC0000"/>
                </a:solidFill>
                <a:latin typeface="Futura-Bold" pitchFamily="2" charset="0"/>
              </a:rPr>
              <a:t>Васильевна</a:t>
            </a:r>
            <a:endParaRPr lang="ru-RU" sz="3600" dirty="0">
              <a:solidFill>
                <a:srgbClr val="CC0000"/>
              </a:solidFill>
              <a:latin typeface="Futura-Bold" pitchFamily="2" charset="0"/>
            </a:endParaRPr>
          </a:p>
        </p:txBody>
      </p:sp>
      <p:sp>
        <p:nvSpPr>
          <p:cNvPr id="7" name="TextBox 6"/>
          <p:cNvSpPr txBox="1"/>
          <p:nvPr/>
        </p:nvSpPr>
        <p:spPr>
          <a:xfrm>
            <a:off x="2468790" y="1101397"/>
            <a:ext cx="9493527" cy="3016210"/>
          </a:xfrm>
          <a:prstGeom prst="rect">
            <a:avLst/>
          </a:prstGeom>
          <a:noFill/>
        </p:spPr>
        <p:txBody>
          <a:bodyPr wrap="square" rtlCol="0">
            <a:spAutoFit/>
          </a:bodyPr>
          <a:lstStyle/>
          <a:p>
            <a:pPr indent="342265" algn="just">
              <a:spcAft>
                <a:spcPts val="0"/>
              </a:spcAft>
            </a:pPr>
            <a:r>
              <a:rPr lang="ru-RU" sz="1600" dirty="0" smtClean="0">
                <a:latin typeface="Times New Roman" panose="02020603050405020304" pitchFamily="18" charset="0"/>
                <a:ea typeface="Times New Roman" panose="02020603050405020304" pitchFamily="18" charset="0"/>
              </a:rPr>
              <a:t>Бабушка родилась </a:t>
            </a:r>
            <a:r>
              <a:rPr lang="ru-RU" sz="1600" dirty="0">
                <a:latin typeface="Times New Roman" panose="02020603050405020304" pitchFamily="18" charset="0"/>
                <a:ea typeface="Times New Roman" panose="02020603050405020304" pitchFamily="18" charset="0"/>
              </a:rPr>
              <a:t>2 апреля 1922 года в селе Пылково, Балаковского района, Саратовской области. Накануне войны в 1941 году окончила педагогическое училище и работала воспитателем детского сада. Она имела право не ходить на фронт, так как совсем недавно на войне погиб её родной брат Василий. Однако, как истинный патриот своей Родины, 10 сентября 1942 года она пошла на фронт в Хирургический Полевой Подвижный Госпиталь в отделение носилочных тяжелораненых бойцов.  Место призыва: Хвалынский РВК, Саратовская область, Хвалынский район</a:t>
            </a:r>
            <a:r>
              <a:rPr lang="ru-RU" sz="1600" dirty="0" smtClean="0">
                <a:solidFill>
                  <a:srgbClr val="333333"/>
                </a:solidFill>
                <a:latin typeface="Times New Roman" panose="02020603050405020304" pitchFamily="18" charset="0"/>
                <a:ea typeface="Times New Roman" panose="02020603050405020304" pitchFamily="18" charset="0"/>
              </a:rPr>
              <a:t>.</a:t>
            </a:r>
            <a:r>
              <a:rPr lang="ru-RU" sz="1600" dirty="0">
                <a:latin typeface="Times New Roman" panose="02020603050405020304" pitchFamily="18" charset="0"/>
                <a:ea typeface="Times New Roman" panose="02020603050405020304" pitchFamily="18" charset="0"/>
              </a:rPr>
              <a:t> Во время войны ей пришлось защищать г. Воронеж. Она принимала участие в боях на Орловско-Курской дуге, в боевой обстановке прошла через всю Украину, Польшу и закончила войну в Чехословакии около г. Праги. </a:t>
            </a:r>
          </a:p>
          <a:p>
            <a:pPr indent="342265" algn="just">
              <a:spcAft>
                <a:spcPts val="0"/>
              </a:spcAft>
            </a:pPr>
            <a:r>
              <a:rPr lang="ru-RU" sz="1600" dirty="0">
                <a:latin typeface="Times New Roman" panose="02020603050405020304" pitchFamily="18" charset="0"/>
                <a:ea typeface="Times New Roman" panose="02020603050405020304" pitchFamily="18" charset="0"/>
              </a:rPr>
              <a:t>Немцы не раз бомбили госпиталь, и ей приходилось выносить раненых из горящего здания. Она не спала по нескольку суток, оказывая помощь тяжело раненым. По ночам стояла часовым в карауле. В периоды затишья от имени раненых писала письма их родственникам.</a:t>
            </a:r>
          </a:p>
          <a:p>
            <a:pPr indent="342265" algn="just">
              <a:spcAft>
                <a:spcPts val="0"/>
              </a:spcAft>
            </a:pPr>
            <a:endParaRPr lang="ru-RU" sz="1400" dirty="0">
              <a:effectLst/>
              <a:latin typeface="Times New Roman" panose="02020603050405020304" pitchFamily="18" charset="0"/>
              <a:ea typeface="Times New Roman" panose="02020603050405020304" pitchFamily="18" charset="0"/>
            </a:endParaRPr>
          </a:p>
        </p:txBody>
      </p:sp>
      <p:sp>
        <p:nvSpPr>
          <p:cNvPr id="8" name="TextBox 7"/>
          <p:cNvSpPr txBox="1"/>
          <p:nvPr/>
        </p:nvSpPr>
        <p:spPr>
          <a:xfrm>
            <a:off x="2755633" y="3937243"/>
            <a:ext cx="8390449" cy="2366802"/>
          </a:xfrm>
          <a:prstGeom prst="rect">
            <a:avLst/>
          </a:prstGeom>
          <a:noFill/>
        </p:spPr>
        <p:txBody>
          <a:bodyPr wrap="square" rtlCol="0">
            <a:spAutoFit/>
          </a:bodyPr>
          <a:lstStyle/>
          <a:p>
            <a:pPr indent="342265" algn="just">
              <a:spcAft>
                <a:spcPts val="0"/>
              </a:spcAft>
            </a:pPr>
            <a:r>
              <a:rPr lang="ru-RU" sz="1600" dirty="0" smtClean="0">
                <a:latin typeface="Times New Roman" panose="02020603050405020304" pitchFamily="18" charset="0"/>
                <a:ea typeface="Times New Roman" panose="02020603050405020304" pitchFamily="18" charset="0"/>
              </a:rPr>
              <a:t>За </a:t>
            </a:r>
            <a:r>
              <a:rPr lang="ru-RU" sz="1600" dirty="0">
                <a:latin typeface="Times New Roman" panose="02020603050405020304" pitchFamily="18" charset="0"/>
                <a:ea typeface="Times New Roman" panose="02020603050405020304" pitchFamily="18" charset="0"/>
              </a:rPr>
              <a:t>весь военный период Зина Алексеева проявила себя дисциплинированной, исполнительной, организованной и преданной работницей за дело разгрома немецко-фашистских захватчиков</a:t>
            </a:r>
            <a:r>
              <a:rPr lang="ru-RU" sz="1600" dirty="0" smtClean="0">
                <a:latin typeface="Times New Roman" panose="02020603050405020304" pitchFamily="18" charset="0"/>
                <a:ea typeface="Times New Roman" panose="02020603050405020304" pitchFamily="18" charset="0"/>
              </a:rPr>
              <a:t>.</a:t>
            </a:r>
            <a:r>
              <a:rPr lang="ru-RU" sz="1400" dirty="0" smtClean="0">
                <a:latin typeface="Times New Roman" panose="02020603050405020304" pitchFamily="18" charset="0"/>
                <a:ea typeface="Times New Roman" panose="02020603050405020304" pitchFamily="18" charset="0"/>
              </a:rPr>
              <a:t> </a:t>
            </a:r>
            <a:r>
              <a:rPr lang="ru-RU" sz="1600" dirty="0" smtClean="0">
                <a:latin typeface="Times New Roman" panose="02020603050405020304" pitchFamily="18" charset="0"/>
                <a:ea typeface="Times New Roman" panose="02020603050405020304" pitchFamily="18" charset="0"/>
              </a:rPr>
              <a:t>«</a:t>
            </a:r>
            <a:r>
              <a:rPr lang="ru-RU" sz="1600" dirty="0">
                <a:latin typeface="Times New Roman" panose="02020603050405020304" pitchFamily="18" charset="0"/>
                <a:ea typeface="Times New Roman" panose="02020603050405020304" pitchFamily="18" charset="0"/>
              </a:rPr>
              <a:t>При выполнении боевых операций и большом потоке тяжелораненых, товарищу Алексеевой З.В. поручается самый ответственный участок работы – обслуживание отделения носилочных тяжелораненых бойцов» – говорится в наградном листе для вручения ей медали «За боевые заслуги».</a:t>
            </a:r>
            <a:endParaRPr lang="ru-RU" sz="1400" dirty="0">
              <a:latin typeface="Times New Roman" panose="02020603050405020304" pitchFamily="18" charset="0"/>
              <a:ea typeface="Times New Roman" panose="02020603050405020304" pitchFamily="18" charset="0"/>
            </a:endParaRPr>
          </a:p>
          <a:p>
            <a:pPr indent="360000" algn="just"/>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Бачина Татьяна Валерьевна, канд. экон. 					наук, доцент кафедры ЭМОП </a:t>
            </a:r>
          </a:p>
          <a:p>
            <a:pPr>
              <a:lnSpc>
                <a:spcPct val="110000"/>
              </a:lnSpc>
            </a:pPr>
            <a:endParaRPr lang="ru-RU" dirty="0">
              <a:solidFill>
                <a:srgbClr val="E7E6E6">
                  <a:lumMod val="25000"/>
                </a:srgbClr>
              </a:solidFill>
              <a:latin typeface="Arial Cyr" pitchFamily="34" charset="-52"/>
            </a:endParaRPr>
          </a:p>
        </p:txBody>
      </p:sp>
      <p:sp>
        <p:nvSpPr>
          <p:cNvPr id="10" name="Прямоугольник 9"/>
          <p:cNvSpPr/>
          <p:nvPr/>
        </p:nvSpPr>
        <p:spPr>
          <a:xfrm>
            <a:off x="367857" y="1189415"/>
            <a:ext cx="2054653" cy="2506533"/>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pic>
        <p:nvPicPr>
          <p:cNvPr id="11" name="Picture 4"/>
          <p:cNvPicPr>
            <a:picLocks noChangeAspect="1" noChangeArrowheads="1"/>
          </p:cNvPicPr>
          <p:nvPr/>
        </p:nvPicPr>
        <p:blipFill rotWithShape="1">
          <a:blip r:embed="rId4">
            <a:lum contrast="6000"/>
            <a:extLst>
              <a:ext uri="{28A0092B-C50C-407E-A947-70E740481C1C}">
                <a14:useLocalDpi xmlns:a14="http://schemas.microsoft.com/office/drawing/2010/main" val="0"/>
              </a:ext>
            </a:extLst>
          </a:blip>
          <a:srcRect b="3159"/>
          <a:stretch/>
        </p:blipFill>
        <p:spPr bwMode="auto">
          <a:xfrm>
            <a:off x="400582" y="1232682"/>
            <a:ext cx="2010396" cy="2426464"/>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a:extLst/>
        </p:spPr>
      </p:pic>
      <p:pic>
        <p:nvPicPr>
          <p:cNvPr id="12" name="Picture 9" descr="IMG-20200424-WA0026"/>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27000"/>
                    </a14:imgEffect>
                  </a14:imgLayer>
                </a14:imgProps>
              </a:ext>
              <a:ext uri="{28A0092B-C50C-407E-A947-70E740481C1C}">
                <a14:useLocalDpi xmlns:a14="http://schemas.microsoft.com/office/drawing/2010/main" val="0"/>
              </a:ext>
            </a:extLst>
          </a:blip>
          <a:srcRect l="61" t="31898" r="-61" b="5606"/>
          <a:stretch>
            <a:fillRect/>
          </a:stretch>
        </p:blipFill>
        <p:spPr bwMode="auto">
          <a:xfrm>
            <a:off x="261976" y="3942697"/>
            <a:ext cx="2350235" cy="1961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236790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192001" cy="6954254"/>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1754326"/>
          </a:xfrm>
          <a:prstGeom prst="rect">
            <a:avLst/>
          </a:prstGeom>
          <a:noFill/>
        </p:spPr>
        <p:txBody>
          <a:bodyPr wrap="square" rtlCol="0">
            <a:spAutoFit/>
          </a:bodyPr>
          <a:lstStyle/>
          <a:p>
            <a:pPr lvl="0" algn="ctr" fontAlgn="base"/>
            <a:r>
              <a:rPr lang="ru-RU" sz="3600" dirty="0" smtClean="0">
                <a:solidFill>
                  <a:srgbClr val="CC0000"/>
                </a:solidFill>
                <a:latin typeface="Futura-Bold" pitchFamily="2" charset="0"/>
              </a:rPr>
              <a:t>Килин Алексей </a:t>
            </a:r>
            <a:r>
              <a:rPr lang="ru-RU" sz="3600" dirty="0">
                <a:solidFill>
                  <a:srgbClr val="CC0000"/>
                </a:solidFill>
                <a:latin typeface="Futura-Bold" pitchFamily="2" charset="0"/>
              </a:rPr>
              <a:t>Семенович</a:t>
            </a:r>
          </a:p>
          <a:p>
            <a:pPr algn="ctr" fontAlgn="base">
              <a:spcAft>
                <a:spcPts val="0"/>
              </a:spcAft>
            </a:pPr>
            <a:endParaRPr lang="ru-RU" sz="3600" dirty="0">
              <a:solidFill>
                <a:srgbClr val="CC0000"/>
              </a:solidFill>
              <a:latin typeface="Futura-Bold" pitchFamily="2" charset="0"/>
            </a:endParaRPr>
          </a:p>
          <a:p>
            <a:pPr algn="ctr"/>
            <a:r>
              <a:rPr lang="ru-RU" sz="3600" dirty="0" smtClean="0">
                <a:solidFill>
                  <a:srgbClr val="CC0000"/>
                </a:solidFill>
                <a:latin typeface="Futura-Bold" pitchFamily="2" charset="0"/>
              </a:rPr>
              <a:t> </a:t>
            </a:r>
            <a:r>
              <a:rPr lang="en-US" sz="3600" dirty="0" smtClean="0">
                <a:solidFill>
                  <a:srgbClr val="CC0000"/>
                </a:solidFill>
                <a:latin typeface="Futura-Bold" pitchFamily="2" charset="0"/>
              </a:rPr>
              <a:t> </a:t>
            </a:r>
          </a:p>
        </p:txBody>
      </p:sp>
      <p:sp>
        <p:nvSpPr>
          <p:cNvPr id="7" name="TextBox 6"/>
          <p:cNvSpPr txBox="1"/>
          <p:nvPr/>
        </p:nvSpPr>
        <p:spPr>
          <a:xfrm>
            <a:off x="2468790" y="1101397"/>
            <a:ext cx="9493527" cy="3447098"/>
          </a:xfrm>
          <a:prstGeom prst="rect">
            <a:avLst/>
          </a:prstGeom>
          <a:noFill/>
        </p:spPr>
        <p:txBody>
          <a:bodyPr wrap="square" rtlCol="0">
            <a:spAutoFit/>
          </a:bodyPr>
          <a:lstStyle/>
          <a:p>
            <a:pPr indent="457200" algn="just" fontAlgn="base">
              <a:spcAft>
                <a:spcPts val="0"/>
              </a:spcAft>
            </a:pPr>
            <a:r>
              <a:rPr lang="ru-RU"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Мой дедушка </a:t>
            </a:r>
            <a:r>
              <a:rPr lang="ru-RU" sz="2000" dirty="0" smtClean="0">
                <a:latin typeface="Times New Roman" panose="02020603050405020304" pitchFamily="18" charset="0"/>
                <a:ea typeface="Times New Roman" panose="02020603050405020304" pitchFamily="18" charset="0"/>
              </a:rPr>
              <a:t>родился </a:t>
            </a:r>
            <a:r>
              <a:rPr lang="ru-RU" sz="2000" dirty="0">
                <a:latin typeface="Times New Roman" panose="02020603050405020304" pitchFamily="18" charset="0"/>
                <a:ea typeface="Times New Roman" panose="02020603050405020304" pitchFamily="18" charset="0"/>
              </a:rPr>
              <a:t>в Сибирской </a:t>
            </a:r>
            <a:r>
              <a:rPr lang="ru-RU" sz="2000" dirty="0" smtClean="0">
                <a:latin typeface="Times New Roman" panose="02020603050405020304" pitchFamily="18" charset="0"/>
                <a:ea typeface="Times New Roman" panose="02020603050405020304" pitchFamily="18" charset="0"/>
              </a:rPr>
              <a:t>деревне </a:t>
            </a:r>
            <a:r>
              <a:rPr lang="ru-RU" sz="2000" dirty="0">
                <a:latin typeface="Times New Roman" panose="02020603050405020304" pitchFamily="18" charset="0"/>
                <a:ea typeface="Times New Roman" panose="02020603050405020304" pitchFamily="18" charset="0"/>
              </a:rPr>
              <a:t>Кемеровской </a:t>
            </a:r>
            <a:r>
              <a:rPr lang="ru-RU" sz="2000" dirty="0" smtClean="0">
                <a:latin typeface="Times New Roman" panose="02020603050405020304" pitchFamily="18" charset="0"/>
                <a:ea typeface="Times New Roman" panose="02020603050405020304" pitchFamily="18" charset="0"/>
              </a:rPr>
              <a:t>области. </a:t>
            </a:r>
            <a:r>
              <a:rPr lang="ru-RU" sz="2000" dirty="0">
                <a:latin typeface="Times New Roman" panose="02020603050405020304" pitchFamily="18" charset="0"/>
                <a:ea typeface="Times New Roman" panose="02020603050405020304" pitchFamily="18" charset="0"/>
              </a:rPr>
              <a:t>Ему было 19 лет, когда началась война. </a:t>
            </a:r>
          </a:p>
          <a:p>
            <a:pPr indent="457200" algn="just" fontAlgn="base">
              <a:spcAft>
                <a:spcPts val="0"/>
              </a:spcAft>
            </a:pPr>
            <a:r>
              <a:rPr lang="ru-RU" sz="2000" dirty="0">
                <a:latin typeface="Times New Roman" panose="02020603050405020304" pitchFamily="18" charset="0"/>
                <a:ea typeface="Times New Roman" panose="02020603050405020304" pitchFamily="18" charset="0"/>
              </a:rPr>
              <a:t>Окончил курс молодого бойца и в декабре 1941 года был направлен в пехотные войска. Защищал в ожесточенных кровавых боях Москву, дважды был ранен. </a:t>
            </a:r>
          </a:p>
          <a:p>
            <a:pPr lvl="0" indent="457200" algn="just" fontAlgn="base"/>
            <a:r>
              <a:rPr lang="ru-RU" sz="2000" dirty="0">
                <a:latin typeface="Times New Roman" panose="02020603050405020304" pitchFamily="18" charset="0"/>
                <a:ea typeface="Times New Roman" panose="02020603050405020304" pitchFamily="18" charset="0"/>
              </a:rPr>
              <a:t>Первое ранение в руку – ему пуля перебила кости кисти, ему сложно было стрелять, его хотели демобилизовать, но он отпросился на фронт. При втором ранении пуля прошла рядом с сердцем и ее осколок врачи не смогли вытащить (это было слишком опасно для жизни</a:t>
            </a:r>
            <a:r>
              <a:rPr lang="ru-RU" sz="2000" dirty="0" smtClean="0">
                <a:latin typeface="Times New Roman" panose="02020603050405020304" pitchFamily="18" charset="0"/>
                <a:ea typeface="Times New Roman" panose="02020603050405020304" pitchFamily="18" charset="0"/>
              </a:rPr>
              <a:t>).</a:t>
            </a:r>
          </a:p>
          <a:p>
            <a:pPr lvl="0" indent="457200" algn="just" fontAlgn="base"/>
            <a:r>
              <a:rPr lang="ru-RU" sz="2000" dirty="0" smtClean="0">
                <a:solidFill>
                  <a:prstClr val="black"/>
                </a:solidFill>
                <a:latin typeface="Times New Roman" panose="02020603050405020304" pitchFamily="18" charset="0"/>
                <a:ea typeface="Times New Roman" panose="02020603050405020304" pitchFamily="18" charset="0"/>
              </a:rPr>
              <a:t>Этот </a:t>
            </a:r>
            <a:r>
              <a:rPr lang="ru-RU" sz="2000" dirty="0">
                <a:solidFill>
                  <a:prstClr val="black"/>
                </a:solidFill>
                <a:latin typeface="Times New Roman" panose="02020603050405020304" pitchFamily="18" charset="0"/>
                <a:ea typeface="Times New Roman" panose="02020603050405020304" pitchFamily="18" charset="0"/>
              </a:rPr>
              <a:t>осколок Килин Алексей под сердцем носил всю свою жизнь. После таких ранений был в 1942 году демобилизован и отправлен на службу в МВД Татарстана</a:t>
            </a:r>
            <a:r>
              <a:rPr lang="ru-RU" sz="2000" dirty="0">
                <a:solidFill>
                  <a:srgbClr val="4E5154"/>
                </a:solidFill>
                <a:latin typeface="Helvetica" panose="020B0604020202020204" pitchFamily="34" charset="0"/>
                <a:ea typeface="Times New Roman" panose="02020603050405020304" pitchFamily="18" charset="0"/>
              </a:rPr>
              <a:t>.</a:t>
            </a:r>
            <a:endParaRPr lang="ru-RU" sz="2000" dirty="0">
              <a:solidFill>
                <a:prstClr val="black"/>
              </a:solidFill>
              <a:latin typeface="Times New Roman" panose="02020603050405020304" pitchFamily="18" charset="0"/>
              <a:ea typeface="Times New Roman" panose="02020603050405020304" pitchFamily="18" charset="0"/>
            </a:endParaRPr>
          </a:p>
          <a:p>
            <a:r>
              <a:rPr lang="ru-RU" dirty="0" smtClean="0">
                <a:latin typeface="Times New Roman" panose="02020603050405020304" pitchFamily="18" charset="0"/>
                <a:ea typeface="Times New Roman" panose="02020603050405020304" pitchFamily="18" charset="0"/>
              </a:rPr>
              <a:t> </a:t>
            </a:r>
            <a:endParaRPr lang="ru-RU"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TextBox 7"/>
          <p:cNvSpPr txBox="1"/>
          <p:nvPr/>
        </p:nvSpPr>
        <p:spPr>
          <a:xfrm>
            <a:off x="2237867" y="4153086"/>
            <a:ext cx="8726565" cy="1292662"/>
          </a:xfrm>
          <a:prstGeom prst="rect">
            <a:avLst/>
          </a:prstGeom>
          <a:noFill/>
        </p:spPr>
        <p:txBody>
          <a:bodyPr wrap="square" rtlCol="0">
            <a:spAutoFit/>
          </a:bodyPr>
          <a:lstStyle/>
          <a:p>
            <a:pPr indent="360000" algn="just"/>
            <a:endParaRPr lang="ru-RU" sz="16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360000" algn="just"/>
            <a:r>
              <a:rPr lang="ru-RU" sz="2200" dirty="0">
                <a:latin typeface="Futura-Bold" pitchFamily="2" charset="0"/>
              </a:rPr>
              <a:t>Награды: Орден Отечественной войны II степени и медали. </a:t>
            </a:r>
          </a:p>
          <a:p>
            <a:pPr lvl="0" indent="360000" algn="r"/>
            <a:endParaRPr lang="ru-RU" sz="2400" dirty="0">
              <a:solidFill>
                <a:srgbClr val="CC0000"/>
              </a:solidFill>
              <a:latin typeface="Futura-Bold" pitchFamily="2" charset="0"/>
            </a:endParaRPr>
          </a:p>
          <a:p>
            <a:pPr lvl="0" indent="360000" algn="r"/>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Бачина </a:t>
            </a:r>
            <a:r>
              <a:rPr lang="ru-RU" sz="16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Татьяна Валерьевна, канд. </a:t>
            </a:r>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экон. наук</a:t>
            </a:r>
            <a:r>
              <a:rPr lang="ru-RU" sz="16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доцент кафедры ЭМОП </a:t>
            </a:r>
          </a:p>
        </p:txBody>
      </p:sp>
      <p:sp>
        <p:nvSpPr>
          <p:cNvPr id="9" name="TextBox 8"/>
          <p:cNvSpPr txBox="1"/>
          <p:nvPr/>
        </p:nvSpPr>
        <p:spPr>
          <a:xfrm>
            <a:off x="4669745" y="563502"/>
            <a:ext cx="4538162" cy="461665"/>
          </a:xfrm>
          <a:prstGeom prst="rect">
            <a:avLst/>
          </a:prstGeom>
          <a:noFill/>
        </p:spPr>
        <p:txBody>
          <a:bodyPr wrap="square" rtlCol="0">
            <a:spAutoFit/>
          </a:bodyPr>
          <a:lstStyle/>
          <a:p>
            <a:pPr algn="ctr"/>
            <a:r>
              <a:rPr lang="en-US" sz="2400" dirty="0" smtClean="0">
                <a:solidFill>
                  <a:srgbClr val="CC0000"/>
                </a:solidFill>
                <a:latin typeface="Futura-Bold" pitchFamily="2" charset="0"/>
              </a:rPr>
              <a:t>(</a:t>
            </a:r>
            <a:r>
              <a:rPr lang="ru-RU" sz="2400" dirty="0" smtClean="0">
                <a:solidFill>
                  <a:srgbClr val="CC0000"/>
                </a:solidFill>
                <a:latin typeface="Futura-Bold" pitchFamily="2" charset="0"/>
              </a:rPr>
              <a:t>03.06.1922 – 15.06.1997</a:t>
            </a:r>
            <a:r>
              <a:rPr lang="en-US" sz="2400" dirty="0" smtClean="0">
                <a:solidFill>
                  <a:srgbClr val="CC0000"/>
                </a:solidFill>
                <a:latin typeface="Futura-Bold" pitchFamily="2" charset="0"/>
              </a:rPr>
              <a:t>)</a:t>
            </a:r>
            <a:endParaRPr lang="ru-RU" sz="2400" dirty="0" smtClean="0">
              <a:solidFill>
                <a:srgbClr val="CC0000"/>
              </a:solidFill>
              <a:latin typeface="Futura-Bold" pitchFamily="2" charset="0"/>
            </a:endParaRPr>
          </a:p>
        </p:txBody>
      </p:sp>
      <p:sp>
        <p:nvSpPr>
          <p:cNvPr id="10" name="Прямоугольник 9"/>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pic>
        <p:nvPicPr>
          <p:cNvPr id="11" name="Picture 3" descr="20200426_135443"/>
          <p:cNvPicPr>
            <a:picLocks noChangeAspect="1" noChangeArrowheads="1"/>
          </p:cNvPicPr>
          <p:nvPr/>
        </p:nvPicPr>
        <p:blipFill rotWithShape="1">
          <a:blip r:embed="rId4" cstate="print">
            <a:lum bright="5000"/>
            <a:extLst>
              <a:ext uri="{28A0092B-C50C-407E-A947-70E740481C1C}">
                <a14:useLocalDpi xmlns:a14="http://schemas.microsoft.com/office/drawing/2010/main" val="0"/>
              </a:ext>
            </a:extLst>
          </a:blip>
          <a:srcRect l="2798" t="17109" r="9682" b="27638"/>
          <a:stretch/>
        </p:blipFill>
        <p:spPr bwMode="auto">
          <a:xfrm>
            <a:off x="207404" y="1127003"/>
            <a:ext cx="2006406" cy="2810239"/>
          </a:xfrm>
          <a:prstGeom prst="rect">
            <a:avLst/>
          </a:prstGeom>
          <a:solidFill>
            <a:schemeClr val="bg2">
              <a:lumMod val="90000"/>
              <a:alpha val="33000"/>
            </a:schemeClr>
          </a:solidFill>
          <a:ln>
            <a:solidFill>
              <a:srgbClr val="C00000">
                <a:alpha val="98000"/>
              </a:srgbClr>
            </a:solidFill>
          </a:ln>
          <a:scene3d>
            <a:camera prst="orthographicFront"/>
            <a:lightRig rig="threePt" dir="t"/>
          </a:scene3d>
          <a:sp3d>
            <a:bevelB/>
          </a:sp3d>
          <a:extLst/>
        </p:spPr>
      </p:pic>
      <p:pic>
        <p:nvPicPr>
          <p:cNvPr id="12" name="Picture 10" descr="IMG-20200424-WA0025"/>
          <p:cNvPicPr>
            <a:picLocks noChangeAspect="1" noChangeArrowheads="1"/>
          </p:cNvPicPr>
          <p:nvPr/>
        </p:nvPicPr>
        <p:blipFill>
          <a:blip r:embed="rId5" cstate="print">
            <a:extLst>
              <a:ext uri="{BEBA8EAE-BF5A-486C-A8C5-ECC9F3942E4B}">
                <a14:imgProps xmlns:a14="http://schemas.microsoft.com/office/drawing/2010/main">
                  <a14:imgLayer r:embed="rId6">
                    <a14:imgEffect>
                      <a14:brightnessContrast bright="16000"/>
                    </a14:imgEffect>
                  </a14:imgLayer>
                </a14:imgProps>
              </a:ext>
              <a:ext uri="{28A0092B-C50C-407E-A947-70E740481C1C}">
                <a14:useLocalDpi xmlns:a14="http://schemas.microsoft.com/office/drawing/2010/main" val="0"/>
              </a:ext>
            </a:extLst>
          </a:blip>
          <a:srcRect t="18805" r="1804" b="7616"/>
          <a:stretch>
            <a:fillRect/>
          </a:stretch>
        </p:blipFill>
        <p:spPr bwMode="auto">
          <a:xfrm>
            <a:off x="164658" y="4058787"/>
            <a:ext cx="2150647" cy="201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9995100"/>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192001" cy="6954254"/>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11439" y="133865"/>
            <a:ext cx="8100646" cy="646331"/>
          </a:xfrm>
          <a:prstGeom prst="rect">
            <a:avLst/>
          </a:prstGeom>
          <a:noFill/>
        </p:spPr>
        <p:txBody>
          <a:bodyPr wrap="square" rtlCol="0">
            <a:spAutoFit/>
          </a:bodyPr>
          <a:lstStyle/>
          <a:p>
            <a:pPr algn="ctr" fontAlgn="base"/>
            <a:r>
              <a:rPr lang="ru-RU" sz="3600" dirty="0" smtClean="0">
                <a:solidFill>
                  <a:srgbClr val="CC0000"/>
                </a:solidFill>
                <a:latin typeface="Futura-Bold" pitchFamily="2" charset="0"/>
              </a:rPr>
              <a:t>Семенова </a:t>
            </a:r>
            <a:r>
              <a:rPr lang="ru-RU" sz="3600" dirty="0">
                <a:solidFill>
                  <a:srgbClr val="CC0000"/>
                </a:solidFill>
                <a:latin typeface="Futura-Bold" pitchFamily="2" charset="0"/>
              </a:rPr>
              <a:t>(Килина) Вера Петровна </a:t>
            </a:r>
            <a:endParaRPr lang="ru-RU" sz="3600" dirty="0" smtClean="0">
              <a:solidFill>
                <a:srgbClr val="CC0000"/>
              </a:solidFill>
              <a:latin typeface="Futura-Bold" pitchFamily="2" charset="0"/>
            </a:endParaRPr>
          </a:p>
        </p:txBody>
      </p:sp>
      <p:sp>
        <p:nvSpPr>
          <p:cNvPr id="7" name="TextBox 6"/>
          <p:cNvSpPr txBox="1"/>
          <p:nvPr/>
        </p:nvSpPr>
        <p:spPr>
          <a:xfrm>
            <a:off x="2650457" y="1127006"/>
            <a:ext cx="9311860" cy="4093428"/>
          </a:xfrm>
          <a:prstGeom prst="rect">
            <a:avLst/>
          </a:prstGeom>
          <a:noFill/>
        </p:spPr>
        <p:txBody>
          <a:bodyPr wrap="square" rtlCol="0">
            <a:spAutoFit/>
          </a:bodyPr>
          <a:lstStyle/>
          <a:p>
            <a:pPr indent="457200" algn="just" fontAlgn="base">
              <a:spcAft>
                <a:spcPts val="0"/>
              </a:spcAft>
            </a:pPr>
            <a:r>
              <a:rPr lang="ru-RU" sz="2000" dirty="0" smtClean="0">
                <a:latin typeface="Times New Roman" panose="02020603050405020304" pitchFamily="18" charset="0"/>
                <a:ea typeface="Times New Roman" panose="02020603050405020304" pitchFamily="18" charset="0"/>
              </a:rPr>
              <a:t>Бабушка родилась </a:t>
            </a:r>
            <a:r>
              <a:rPr lang="ru-RU" sz="2000" dirty="0">
                <a:latin typeface="Times New Roman" panose="02020603050405020304" pitchFamily="18" charset="0"/>
                <a:ea typeface="Times New Roman" panose="02020603050405020304" pitchFamily="18" charset="0"/>
              </a:rPr>
              <a:t>в </a:t>
            </a:r>
            <a:r>
              <a:rPr lang="ru-RU" sz="2000" dirty="0" smtClean="0">
                <a:latin typeface="Times New Roman" panose="02020603050405020304" pitchFamily="18" charset="0"/>
                <a:ea typeface="Times New Roman" panose="02020603050405020304" pitchFamily="18" charset="0"/>
              </a:rPr>
              <a:t>республике  Татарстан,</a:t>
            </a:r>
            <a:r>
              <a:rPr lang="ru-RU" sz="2000" dirty="0" smtClean="0">
                <a:solidFill>
                  <a:prstClr val="black"/>
                </a:solidFill>
                <a:latin typeface="Times New Roman" panose="02020603050405020304" pitchFamily="18" charset="0"/>
                <a:ea typeface="Times New Roman" panose="02020603050405020304" pitchFamily="18" charset="0"/>
              </a:rPr>
              <a:t> город Казань</a:t>
            </a:r>
            <a:r>
              <a:rPr lang="ru-RU" sz="2000" dirty="0">
                <a:latin typeface="Times New Roman" panose="02020603050405020304" pitchFamily="18" charset="0"/>
                <a:ea typeface="Times New Roman" panose="02020603050405020304" pitchFamily="18" charset="0"/>
              </a:rPr>
              <a:t> </a:t>
            </a:r>
            <a:r>
              <a:rPr lang="ru-RU" sz="2000" dirty="0" smtClean="0">
                <a:latin typeface="Times New Roman" panose="02020603050405020304" pitchFamily="18" charset="0"/>
                <a:ea typeface="Times New Roman" panose="02020603050405020304" pitchFamily="18" charset="0"/>
              </a:rPr>
              <a:t>20 </a:t>
            </a:r>
            <a:r>
              <a:rPr lang="ru-RU" sz="2000" dirty="0">
                <a:latin typeface="Times New Roman" panose="02020603050405020304" pitchFamily="18" charset="0"/>
                <a:ea typeface="Times New Roman" panose="02020603050405020304" pitchFamily="18" charset="0"/>
              </a:rPr>
              <a:t>сентября 1926 года.</a:t>
            </a:r>
            <a:endParaRPr lang="ru-RU" sz="2000" dirty="0" smtClean="0">
              <a:latin typeface="Times New Roman" panose="02020603050405020304" pitchFamily="18" charset="0"/>
              <a:ea typeface="Times New Roman" panose="02020603050405020304" pitchFamily="18" charset="0"/>
            </a:endParaRPr>
          </a:p>
          <a:p>
            <a:pPr indent="457200" algn="just" fontAlgn="base">
              <a:spcAft>
                <a:spcPts val="0"/>
              </a:spcAft>
            </a:pPr>
            <a:r>
              <a:rPr lang="ru-RU" sz="2000" dirty="0" smtClean="0">
                <a:latin typeface="Times New Roman" panose="02020603050405020304" pitchFamily="18" charset="0"/>
                <a:ea typeface="Times New Roman" panose="02020603050405020304" pitchFamily="18" charset="0"/>
              </a:rPr>
              <a:t>В </a:t>
            </a:r>
            <a:r>
              <a:rPr lang="ru-RU" sz="2000" dirty="0">
                <a:latin typeface="Times New Roman" panose="02020603050405020304" pitchFamily="18" charset="0"/>
                <a:ea typeface="Times New Roman" panose="02020603050405020304" pitchFamily="18" charset="0"/>
              </a:rPr>
              <a:t>14 лет вместе со своими одноклассницами пошла работать на завод, который производил военные автомобили. Она была девочкой небольшого роста и ей приходилось вставать на ящики, чтобы доставать до станка. Днем и ночью она работала в тылу, как многие женщины того времени. </a:t>
            </a:r>
            <a:endParaRPr lang="ru-RU" sz="2000" dirty="0" smtClean="0">
              <a:latin typeface="Times New Roman" panose="02020603050405020304" pitchFamily="18" charset="0"/>
              <a:ea typeface="Times New Roman" panose="02020603050405020304" pitchFamily="18" charset="0"/>
            </a:endParaRPr>
          </a:p>
          <a:p>
            <a:pPr indent="360000" algn="just" fontAlgn="base">
              <a:spcAft>
                <a:spcPts val="0"/>
              </a:spcAft>
            </a:pPr>
            <a:r>
              <a:rPr lang="ru-RU" sz="2000" dirty="0">
                <a:latin typeface="Times New Roman" panose="02020603050405020304" pitchFamily="18" charset="0"/>
                <a:ea typeface="Times New Roman" panose="02020603050405020304" pitchFamily="18" charset="0"/>
              </a:rPr>
              <a:t>Сейчас </a:t>
            </a:r>
            <a:r>
              <a:rPr lang="ru-RU" sz="2000" dirty="0" smtClean="0">
                <a:latin typeface="Times New Roman" panose="02020603050405020304" pitchFamily="18" charset="0"/>
                <a:ea typeface="Times New Roman" panose="02020603050405020304" pitchFamily="18" charset="0"/>
              </a:rPr>
              <a:t>Вере Петровне </a:t>
            </a:r>
            <a:r>
              <a:rPr lang="ru-RU" sz="2000" dirty="0">
                <a:latin typeface="Times New Roman" panose="02020603050405020304" pitchFamily="18" charset="0"/>
                <a:ea typeface="Times New Roman" panose="02020603050405020304" pitchFamily="18" charset="0"/>
              </a:rPr>
              <a:t>93 года, и по прошествии многих жизненных невзгод она сохранила оптимизм, веру в хорошее и доброе. </a:t>
            </a:r>
            <a:r>
              <a:rPr lang="ru-RU" sz="2000" dirty="0" smtClean="0">
                <a:latin typeface="Times New Roman" panose="02020603050405020304" pitchFamily="18" charset="0"/>
                <a:ea typeface="Times New Roman" panose="02020603050405020304" pitchFamily="18" charset="0"/>
              </a:rPr>
              <a:t>Мы </a:t>
            </a:r>
            <a:r>
              <a:rPr lang="ru-RU" sz="2000" dirty="0">
                <a:latin typeface="Times New Roman" panose="02020603050405020304" pitchFamily="18" charset="0"/>
                <a:ea typeface="Times New Roman" panose="02020603050405020304" pitchFamily="18" charset="0"/>
              </a:rPr>
              <a:t>очень рады, что она с нами</a:t>
            </a:r>
            <a:r>
              <a:rPr lang="ru-RU" sz="2000" dirty="0" smtClean="0">
                <a:latin typeface="Times New Roman" panose="02020603050405020304" pitchFamily="18" charset="0"/>
                <a:ea typeface="Times New Roman" panose="02020603050405020304" pitchFamily="18" charset="0"/>
              </a:rPr>
              <a:t>.</a:t>
            </a:r>
            <a:r>
              <a:rPr lang="ru-RU" sz="2000" dirty="0">
                <a:latin typeface="Times New Roman" panose="02020603050405020304" pitchFamily="18" charset="0"/>
                <a:ea typeface="Times New Roman" panose="02020603050405020304" pitchFamily="18" charset="0"/>
              </a:rPr>
              <a:t> </a:t>
            </a:r>
            <a:endParaRPr lang="ru-RU" sz="2000" dirty="0" smtClean="0">
              <a:latin typeface="Times New Roman" panose="02020603050405020304" pitchFamily="18" charset="0"/>
              <a:ea typeface="Times New Roman" panose="02020603050405020304" pitchFamily="18" charset="0"/>
            </a:endParaRPr>
          </a:p>
          <a:p>
            <a:pPr algn="ctr" fontAlgn="base">
              <a:spcAft>
                <a:spcPts val="0"/>
              </a:spcAft>
            </a:pPr>
            <a:endParaRPr lang="ru-RU" sz="2000" dirty="0">
              <a:latin typeface="Times New Roman" panose="02020603050405020304" pitchFamily="18" charset="0"/>
              <a:ea typeface="Times New Roman" panose="02020603050405020304" pitchFamily="18" charset="0"/>
            </a:endParaRPr>
          </a:p>
          <a:p>
            <a:pPr algn="ctr" fontAlgn="base">
              <a:spcAft>
                <a:spcPts val="0"/>
              </a:spcAft>
            </a:pPr>
            <a:r>
              <a:rPr lang="ru-RU" sz="2000" b="1" dirty="0" smtClean="0">
                <a:latin typeface="Times New Roman" panose="02020603050405020304" pitchFamily="18" charset="0"/>
                <a:ea typeface="Times New Roman" panose="02020603050405020304" pitchFamily="18" charset="0"/>
              </a:rPr>
              <a:t>Мы гордимся </a:t>
            </a:r>
            <a:r>
              <a:rPr lang="ru-RU" sz="2000" b="1" dirty="0">
                <a:latin typeface="Times New Roman" panose="02020603050405020304" pitchFamily="18" charset="0"/>
                <a:ea typeface="Times New Roman" panose="02020603050405020304" pitchFamily="18" charset="0"/>
              </a:rPr>
              <a:t>своей большой БОЕВОЙ семьей.</a:t>
            </a:r>
          </a:p>
          <a:p>
            <a:pPr algn="just">
              <a:spcAft>
                <a:spcPts val="0"/>
              </a:spcAft>
            </a:pPr>
            <a:r>
              <a:rPr lang="ru-RU" sz="2000" dirty="0">
                <a:latin typeface="Times New Roman" panose="02020603050405020304" pitchFamily="18" charset="0"/>
                <a:ea typeface="Times New Roman" panose="02020603050405020304" pitchFamily="18" charset="0"/>
              </a:rPr>
              <a:t> </a:t>
            </a:r>
          </a:p>
          <a:p>
            <a:pPr indent="360000" algn="just" fontAlgn="base">
              <a:spcAft>
                <a:spcPts val="0"/>
              </a:spcAft>
            </a:pPr>
            <a:endParaRPr lang="ru-RU" sz="2000" dirty="0">
              <a:latin typeface="Times New Roman" panose="02020603050405020304" pitchFamily="18" charset="0"/>
              <a:ea typeface="Times New Roman" panose="02020603050405020304" pitchFamily="18" charset="0"/>
            </a:endParaRPr>
          </a:p>
          <a:p>
            <a:pPr indent="457200" algn="just" fontAlgn="base">
              <a:spcAft>
                <a:spcPts val="0"/>
              </a:spcAft>
            </a:pPr>
            <a:endParaRPr lang="ru-RU" sz="2000" dirty="0">
              <a:latin typeface="Times New Roman" panose="02020603050405020304" pitchFamily="18" charset="0"/>
              <a:ea typeface="Times New Roman" panose="02020603050405020304" pitchFamily="18" charset="0"/>
            </a:endParaRPr>
          </a:p>
        </p:txBody>
      </p:sp>
      <p:sp>
        <p:nvSpPr>
          <p:cNvPr id="8" name="TextBox 7"/>
          <p:cNvSpPr txBox="1"/>
          <p:nvPr/>
        </p:nvSpPr>
        <p:spPr>
          <a:xfrm>
            <a:off x="183213" y="4227251"/>
            <a:ext cx="10693333" cy="1138773"/>
          </a:xfrm>
          <a:prstGeom prst="rect">
            <a:avLst/>
          </a:prstGeom>
          <a:noFill/>
        </p:spPr>
        <p:txBody>
          <a:bodyPr wrap="square" rtlCol="0">
            <a:spAutoFit/>
          </a:bodyPr>
          <a:lstStyle/>
          <a:p>
            <a:pPr indent="360000" algn="just"/>
            <a:endParaRPr lang="ru-RU" sz="16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457200" algn="just" fontAlgn="base"/>
            <a:r>
              <a:rPr lang="ru-RU" sz="2000" b="1" dirty="0">
                <a:solidFill>
                  <a:prstClr val="black"/>
                </a:solidFill>
                <a:latin typeface="Times New Roman" panose="02020603050405020304" pitchFamily="18" charset="0"/>
                <a:ea typeface="Times New Roman" panose="02020603050405020304" pitchFamily="18" charset="0"/>
              </a:rPr>
              <a:t>Н</a:t>
            </a:r>
            <a:r>
              <a:rPr lang="ru-RU" sz="2000" b="1" dirty="0" smtClean="0">
                <a:solidFill>
                  <a:prstClr val="black"/>
                </a:solidFill>
                <a:latin typeface="Times New Roman" panose="02020603050405020304" pitchFamily="18" charset="0"/>
                <a:ea typeface="Times New Roman" panose="02020603050405020304" pitchFamily="18" charset="0"/>
              </a:rPr>
              <a:t>аграды</a:t>
            </a:r>
            <a:r>
              <a:rPr lang="ru-RU" sz="2000" b="1" dirty="0">
                <a:solidFill>
                  <a:prstClr val="black"/>
                </a:solidFill>
                <a:latin typeface="Times New Roman" panose="02020603050405020304" pitchFamily="18" charset="0"/>
                <a:ea typeface="Times New Roman" panose="02020603050405020304" pitchFamily="18" charset="0"/>
              </a:rPr>
              <a:t>:</a:t>
            </a:r>
            <a:r>
              <a:rPr lang="ru-RU" sz="2000" dirty="0">
                <a:solidFill>
                  <a:prstClr val="black"/>
                </a:solidFill>
                <a:latin typeface="Times New Roman" panose="02020603050405020304" pitchFamily="18" charset="0"/>
                <a:ea typeface="Times New Roman" panose="02020603050405020304" pitchFamily="18" charset="0"/>
              </a:rPr>
              <a:t> Медаль Жукова, Медаль «Труженик тыла», медаль «Ветеран труда».</a:t>
            </a:r>
          </a:p>
          <a:p>
            <a:pPr lvl="0"/>
            <a:r>
              <a:rPr lang="ru-RU" sz="1400" dirty="0" smtClean="0">
                <a:solidFill>
                  <a:prstClr val="black"/>
                </a:solidFill>
                <a:latin typeface="Times New Roman" panose="02020603050405020304" pitchFamily="18" charset="0"/>
                <a:ea typeface="Times New Roman" panose="02020603050405020304" pitchFamily="18" charset="0"/>
              </a:rPr>
              <a:t>                                                             </a:t>
            </a:r>
          </a:p>
          <a:p>
            <a:pPr lvl="0"/>
            <a:r>
              <a:rPr lang="ru-RU" dirty="0">
                <a:solidFill>
                  <a:prstClr val="black"/>
                </a:solidFill>
                <a:latin typeface="Times New Roman" panose="02020603050405020304" pitchFamily="18" charset="0"/>
                <a:ea typeface="Times New Roman" panose="02020603050405020304" pitchFamily="18" charset="0"/>
              </a:rPr>
              <a:t> </a:t>
            </a:r>
            <a:r>
              <a:rPr lang="ru-RU" dirty="0" smtClean="0">
                <a:solidFill>
                  <a:prstClr val="black"/>
                </a:solidFill>
                <a:latin typeface="Times New Roman" panose="02020603050405020304" pitchFamily="18" charset="0"/>
                <a:ea typeface="Times New Roman" panose="02020603050405020304" pitchFamily="18" charset="0"/>
              </a:rPr>
              <a:t>                                                                          </a:t>
            </a:r>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Бачина </a:t>
            </a:r>
            <a:r>
              <a:rPr lang="ru-RU" sz="16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Татьяна Валерьевна, канд. </a:t>
            </a:r>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экон. наук</a:t>
            </a:r>
            <a:r>
              <a:rPr lang="ru-RU" sz="16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доцент кафедры ЭМОП </a:t>
            </a:r>
          </a:p>
        </p:txBody>
      </p:sp>
      <p:sp>
        <p:nvSpPr>
          <p:cNvPr id="10" name="Прямоугольник 9"/>
          <p:cNvSpPr/>
          <p:nvPr/>
        </p:nvSpPr>
        <p:spPr>
          <a:xfrm>
            <a:off x="183214" y="1127006"/>
            <a:ext cx="2284028" cy="2542626"/>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pic>
        <p:nvPicPr>
          <p:cNvPr id="13" name="Picture 11" descr="IMG-20200426-WA0006"/>
          <p:cNvPicPr>
            <a:picLocks noChangeAspect="1" noChangeArrowheads="1"/>
          </p:cNvPicPr>
          <p:nvPr/>
        </p:nvPicPr>
        <p:blipFill>
          <a:blip r:embed="rId4" cstate="print">
            <a:extLst>
              <a:ext uri="{28A0092B-C50C-407E-A947-70E740481C1C}">
                <a14:useLocalDpi xmlns:a14="http://schemas.microsoft.com/office/drawing/2010/main" val="0"/>
              </a:ext>
            </a:extLst>
          </a:blip>
          <a:srcRect l="9676" t="28320" r="9067" b="6854"/>
          <a:stretch>
            <a:fillRect/>
          </a:stretch>
        </p:blipFill>
        <p:spPr bwMode="auto">
          <a:xfrm>
            <a:off x="205145" y="1151068"/>
            <a:ext cx="2250065" cy="251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75708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0" y="-7770"/>
            <a:ext cx="12192001" cy="6865770"/>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2227085"/>
          </a:xfrm>
          <a:prstGeom prst="rect">
            <a:avLst/>
          </a:prstGeom>
          <a:noFill/>
        </p:spPr>
        <p:txBody>
          <a:bodyPr wrap="square" rtlCol="0">
            <a:spAutoFit/>
          </a:bodyPr>
          <a:lstStyle/>
          <a:p>
            <a:pPr algn="ctr">
              <a:lnSpc>
                <a:spcPct val="107000"/>
              </a:lnSpc>
            </a:pPr>
            <a:r>
              <a:rPr lang="ru-RU" sz="3600" dirty="0">
                <a:solidFill>
                  <a:srgbClr val="CC0000"/>
                </a:solidFill>
                <a:latin typeface="Futura-Bold" pitchFamily="2" charset="0"/>
              </a:rPr>
              <a:t>Терентьев Алексей Семенович </a:t>
            </a:r>
            <a:r>
              <a:rPr lang="ru-RU" sz="2400" dirty="0" smtClean="0">
                <a:solidFill>
                  <a:srgbClr val="CC0000"/>
                </a:solidFill>
                <a:latin typeface="Futura-Bold" pitchFamily="2" charset="0"/>
              </a:rPr>
              <a:t>(17.03.1905 - 31.10.1972)</a:t>
            </a:r>
            <a:endParaRPr lang="ru-RU" sz="2400" dirty="0">
              <a:solidFill>
                <a:srgbClr val="CC0000"/>
              </a:solidFill>
              <a:latin typeface="Futura-Bold" pitchFamily="2" charset="0"/>
            </a:endParaRPr>
          </a:p>
          <a:p>
            <a:pPr algn="ctr">
              <a:lnSpc>
                <a:spcPct val="107000"/>
              </a:lnSpc>
            </a:pPr>
            <a:r>
              <a:rPr lang="ru-RU" sz="3600" dirty="0" smtClean="0">
                <a:solidFill>
                  <a:srgbClr val="CC0000"/>
                </a:solidFill>
                <a:latin typeface="Futura-Bold" pitchFamily="2" charset="0"/>
              </a:rPr>
              <a:t> </a:t>
            </a:r>
            <a:endParaRPr lang="ru-RU" sz="3600" dirty="0">
              <a:solidFill>
                <a:srgbClr val="CC0000"/>
              </a:solidFill>
              <a:latin typeface="Futura-Bold" pitchFamily="2" charset="0"/>
            </a:endParaRPr>
          </a:p>
          <a:p>
            <a:pPr algn="ctr"/>
            <a:r>
              <a:rPr lang="en-US" sz="3600" dirty="0" smtClean="0">
                <a:solidFill>
                  <a:srgbClr val="CC0000"/>
                </a:solidFill>
                <a:latin typeface="Futura-Bold" pitchFamily="2" charset="0"/>
              </a:rPr>
              <a:t> </a:t>
            </a:r>
          </a:p>
        </p:txBody>
      </p:sp>
      <p:sp>
        <p:nvSpPr>
          <p:cNvPr id="7" name="TextBox 6"/>
          <p:cNvSpPr txBox="1"/>
          <p:nvPr/>
        </p:nvSpPr>
        <p:spPr>
          <a:xfrm>
            <a:off x="2360528" y="994312"/>
            <a:ext cx="9710052" cy="3468642"/>
          </a:xfrm>
          <a:prstGeom prst="rect">
            <a:avLst/>
          </a:prstGeom>
          <a:noFill/>
        </p:spPr>
        <p:txBody>
          <a:bodyPr wrap="square" rtlCol="0">
            <a:spAutoFit/>
          </a:bodyPr>
          <a:lstStyle/>
          <a:p>
            <a:pPr indent="180340">
              <a:lnSpc>
                <a:spcPct val="115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Р</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одился мой дедушка в </a:t>
            </a:r>
            <a:r>
              <a:rPr lang="ru-RU" sz="1600" dirty="0">
                <a:latin typeface="Times New Roman" panose="02020603050405020304" pitchFamily="18" charset="0"/>
                <a:ea typeface="Calibri" panose="020F0502020204030204" pitchFamily="34" charset="0"/>
                <a:cs typeface="Times New Roman" panose="02020603050405020304" pitchFamily="18" charset="0"/>
              </a:rPr>
              <a:t>Зарайске.</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180340">
              <a:lnSpc>
                <a:spcPct val="115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В 1925 году поступил на курсы красных командиров в Рязанском пехотном училище. Также с отличием окончил курсы политработников. Приступил к службе в 1927 году. </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180340">
              <a:lnSpc>
                <a:spcPct val="115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Прошел войну от Москвы до Берлина. Был ранен. После победы был направлен в штаб оккупационных войск в Германии. Занимался политической работой в частях армии.</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180340">
              <a:lnSpc>
                <a:spcPct val="115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Позже служил в группе Советских войск в Германии. В 1955 г. переведен для прохождения службы в СССР в звании майора. Работал в политотделе Рязанского гарнизона. В 1959 г. ушел в отставку. Но продолжил работать в Рязанском пехотном училище (сейчас высшее воздушно-десантное училище). Вся его жизнь была связана с армией.</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180340">
              <a:lnSpc>
                <a:spcPct val="115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Терентьев А.С. неоднократно представлен к высоким наградам. Пройдя с боями от Москвы до Берлина, Алексей Семенович всегда был верен воинскому долгу и своей Родине.</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450215" algn="just"/>
            <a:endParaRPr lang="ru-RU" sz="1700" dirty="0">
              <a:solidFill>
                <a:prstClr val="black"/>
              </a:solidFill>
              <a:ea typeface="Calibri" panose="020F0502020204030204" pitchFamily="34" charset="0"/>
              <a:cs typeface="Times New Roman" panose="02020603050405020304" pitchFamily="18" charset="0"/>
            </a:endParaRPr>
          </a:p>
        </p:txBody>
      </p:sp>
      <p:sp>
        <p:nvSpPr>
          <p:cNvPr id="8" name="TextBox 7"/>
          <p:cNvSpPr txBox="1"/>
          <p:nvPr/>
        </p:nvSpPr>
        <p:spPr>
          <a:xfrm>
            <a:off x="2420593" y="3583016"/>
            <a:ext cx="8845284" cy="1452705"/>
          </a:xfrm>
          <a:prstGeom prst="rect">
            <a:avLst/>
          </a:prstGeom>
          <a:noFill/>
        </p:spPr>
        <p:txBody>
          <a:bodyPr wrap="square" rtlCol="0">
            <a:spAutoFit/>
          </a:bodyPr>
          <a:lstStyle/>
          <a:p>
            <a:pPr indent="450215" algn="just">
              <a:lnSpc>
                <a:spcPct val="80000"/>
              </a:lnSpc>
            </a:pPr>
            <a:r>
              <a:rPr lang="ru-RU" sz="1400" i="1" dirty="0" smtClean="0">
                <a:solidFill>
                  <a:prstClr val="black"/>
                </a:solidFill>
                <a:latin typeface="Times New Roman" panose="02020603050405020304" pitchFamily="18" charset="0"/>
                <a:ea typeface="Times New Roman" panose="02020603050405020304" pitchFamily="18" charset="0"/>
              </a:rPr>
              <a:t>		</a:t>
            </a:r>
          </a:p>
          <a:p>
            <a:pPr indent="450215" algn="just">
              <a:lnSpc>
                <a:spcPct val="80000"/>
              </a:lnSpc>
            </a:pPr>
            <a:endParaRPr lang="ru-RU" sz="1400" i="1" dirty="0">
              <a:solidFill>
                <a:prstClr val="black"/>
              </a:solidFill>
              <a:latin typeface="Times New Roman" panose="02020603050405020304" pitchFamily="18" charset="0"/>
              <a:ea typeface="Times New Roman" panose="02020603050405020304" pitchFamily="18" charset="0"/>
            </a:endParaRPr>
          </a:p>
          <a:p>
            <a:pPr indent="450215" algn="just">
              <a:lnSpc>
                <a:spcPct val="80000"/>
              </a:lnSpc>
            </a:pPr>
            <a:endParaRPr lang="ru-RU" sz="1400" i="1" dirty="0" smtClean="0">
              <a:solidFill>
                <a:prstClr val="black"/>
              </a:solidFill>
              <a:latin typeface="Times New Roman" panose="02020603050405020304" pitchFamily="18" charset="0"/>
              <a:ea typeface="Times New Roman" panose="02020603050405020304" pitchFamily="18" charset="0"/>
            </a:endParaRPr>
          </a:p>
          <a:p>
            <a:pPr indent="450215" algn="just">
              <a:lnSpc>
                <a:spcPct val="80000"/>
              </a:lnSpc>
            </a:pPr>
            <a:endParaRPr lang="ru-RU" sz="1400" i="1" dirty="0" smtClean="0">
              <a:solidFill>
                <a:prstClr val="black"/>
              </a:solidFill>
              <a:latin typeface="Times New Roman" panose="02020603050405020304" pitchFamily="18" charset="0"/>
              <a:ea typeface="Times New Roman" panose="02020603050405020304" pitchFamily="18" charset="0"/>
            </a:endParaRPr>
          </a:p>
          <a:p>
            <a:pPr indent="450215" algn="r">
              <a:lnSpc>
                <a:spcPct val="80000"/>
              </a:lnSpc>
            </a:pPr>
            <a:r>
              <a:rPr lang="ru-RU" sz="1500" i="1" dirty="0" smtClean="0">
                <a:solidFill>
                  <a:prstClr val="black"/>
                </a:solidFill>
                <a:latin typeface="Times New Roman" panose="02020603050405020304" pitchFamily="18" charset="0"/>
                <a:ea typeface="Times New Roman" panose="02020603050405020304" pitchFamily="18" charset="0"/>
              </a:rPr>
              <a:t>Болховитинова Светлана Олеговна, специалист по учебно-методической работе</a:t>
            </a:r>
            <a:r>
              <a:rPr lang="ru-RU" sz="15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УУ </a:t>
            </a:r>
            <a:endParaRPr lang="ru-RU" sz="1500" i="1" dirty="0">
              <a:solidFill>
                <a:prstClr val="black"/>
              </a:solidFill>
              <a:latin typeface="Times New Roman" panose="02020603050405020304" pitchFamily="18" charset="0"/>
              <a:ea typeface="Times New Roman" panose="02020603050405020304" pitchFamily="18" charset="0"/>
            </a:endParaRPr>
          </a:p>
          <a:p>
            <a:pPr indent="360000" algn="just"/>
            <a:endParaRPr lang="ru-RU" sz="1400" i="1" dirty="0">
              <a:solidFill>
                <a:prstClr val="black"/>
              </a:solidFill>
              <a:latin typeface="Times New Roman" panose="02020603050405020304" pitchFamily="18" charset="0"/>
              <a:ea typeface="Times New Roman" panose="02020603050405020304" pitchFamily="18" charset="0"/>
            </a:endParaRPr>
          </a:p>
          <a:p>
            <a:pPr>
              <a:lnSpc>
                <a:spcPct val="110000"/>
              </a:lnSpc>
            </a:pPr>
            <a:endParaRPr lang="ru-RU" sz="16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Прямоугольник 12"/>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pic>
        <p:nvPicPr>
          <p:cNvPr id="2" name="Рисунок 1"/>
          <p:cNvPicPr>
            <a:picLocks noChangeAspect="1"/>
          </p:cNvPicPr>
          <p:nvPr/>
        </p:nvPicPr>
        <p:blipFill rotWithShape="1">
          <a:blip r:embed="rId4" cstate="print">
            <a:extLst>
              <a:ext uri="{28A0092B-C50C-407E-A947-70E740481C1C}">
                <a14:useLocalDpi xmlns:a14="http://schemas.microsoft.com/office/drawing/2010/main" val="0"/>
              </a:ext>
            </a:extLst>
          </a:blip>
          <a:srcRect l="3551"/>
          <a:stretch/>
        </p:blipFill>
        <p:spPr>
          <a:xfrm>
            <a:off x="200845" y="1140155"/>
            <a:ext cx="2024990" cy="2799384"/>
          </a:xfrm>
          <a:prstGeom prst="rect">
            <a:avLst/>
          </a:prstGeom>
        </p:spPr>
      </p:pic>
      <p:pic>
        <p:nvPicPr>
          <p:cNvPr id="3" name="Рисунок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47821">
            <a:off x="7807661" y="4982629"/>
            <a:ext cx="2240537" cy="1595221"/>
          </a:xfrm>
          <a:prstGeom prst="rect">
            <a:avLst/>
          </a:prstGeom>
        </p:spPr>
      </p:pic>
      <p:pic>
        <p:nvPicPr>
          <p:cNvPr id="23" name="Рисунок 22" descr="https://pamyat-naroda.ru/local/templates/pn/img/awards/new/Medal_Za_oboronu_Moskvy.png"/>
          <p:cNvPicPr/>
          <p:nvPr/>
        </p:nvPicPr>
        <p:blipFill>
          <a:blip r:embed="rId6" cstate="print"/>
          <a:srcRect/>
          <a:stretch>
            <a:fillRect/>
          </a:stretch>
        </p:blipFill>
        <p:spPr bwMode="auto">
          <a:xfrm>
            <a:off x="14212" y="4175767"/>
            <a:ext cx="913574" cy="1599390"/>
          </a:xfrm>
          <a:prstGeom prst="rect">
            <a:avLst/>
          </a:prstGeom>
          <a:noFill/>
          <a:ln w="9525">
            <a:noFill/>
            <a:miter lim="800000"/>
            <a:headEnd/>
            <a:tailEnd/>
          </a:ln>
        </p:spPr>
      </p:pic>
      <p:pic>
        <p:nvPicPr>
          <p:cNvPr id="24" name="Рисунок 23" descr="https://pamyat-naroda.ru/local/templates/pn/img/awards/new/Orden_Krasnoj_Zvezdy.png"/>
          <p:cNvPicPr/>
          <p:nvPr/>
        </p:nvPicPr>
        <p:blipFill>
          <a:blip r:embed="rId7" cstate="print"/>
          <a:srcRect/>
          <a:stretch>
            <a:fillRect/>
          </a:stretch>
        </p:blipFill>
        <p:spPr bwMode="auto">
          <a:xfrm>
            <a:off x="2173978" y="4727818"/>
            <a:ext cx="987978" cy="992238"/>
          </a:xfrm>
          <a:prstGeom prst="rect">
            <a:avLst/>
          </a:prstGeom>
          <a:noFill/>
          <a:ln w="9525">
            <a:noFill/>
            <a:miter lim="800000"/>
            <a:headEnd/>
            <a:tailEnd/>
          </a:ln>
        </p:spPr>
      </p:pic>
      <p:pic>
        <p:nvPicPr>
          <p:cNvPr id="25" name="Рисунок 24" descr="https://pamyat-naroda.ru/local/templates/pn/img/awards/new/Medal_Za_pobedu_nad_Germaniej.png"/>
          <p:cNvPicPr/>
          <p:nvPr/>
        </p:nvPicPr>
        <p:blipFill>
          <a:blip r:embed="rId8" cstate="print"/>
          <a:srcRect/>
          <a:stretch>
            <a:fillRect/>
          </a:stretch>
        </p:blipFill>
        <p:spPr bwMode="auto">
          <a:xfrm>
            <a:off x="1023704" y="4175768"/>
            <a:ext cx="901350" cy="1599390"/>
          </a:xfrm>
          <a:prstGeom prst="rect">
            <a:avLst/>
          </a:prstGeom>
          <a:noFill/>
          <a:ln w="9525">
            <a:noFill/>
            <a:miter lim="800000"/>
            <a:headEnd/>
            <a:tailEnd/>
          </a:ln>
        </p:spPr>
      </p:pic>
      <p:pic>
        <p:nvPicPr>
          <p:cNvPr id="26" name="Рисунок 25" descr="https://pamyat-naroda.ru/local/templates/pn/img/awards/new/Orden_Krasnogo_Znameni_1st.png"/>
          <p:cNvPicPr/>
          <p:nvPr/>
        </p:nvPicPr>
        <p:blipFill>
          <a:blip r:embed="rId9" cstate="print"/>
          <a:srcRect/>
          <a:stretch>
            <a:fillRect/>
          </a:stretch>
        </p:blipFill>
        <p:spPr bwMode="auto">
          <a:xfrm>
            <a:off x="3490531" y="4727818"/>
            <a:ext cx="924908" cy="1020110"/>
          </a:xfrm>
          <a:prstGeom prst="rect">
            <a:avLst/>
          </a:prstGeom>
          <a:noFill/>
          <a:ln w="9525">
            <a:noFill/>
            <a:miter lim="800000"/>
            <a:headEnd/>
            <a:tailEnd/>
          </a:ln>
        </p:spPr>
      </p:pic>
      <p:pic>
        <p:nvPicPr>
          <p:cNvPr id="27" name="Рисунок 26" descr="https://pamyat-naroda.ru/local/templates/pn/img/awards/new/Orden_Lenina.png"/>
          <p:cNvPicPr/>
          <p:nvPr/>
        </p:nvPicPr>
        <p:blipFill>
          <a:blip r:embed="rId10" cstate="print"/>
          <a:srcRect/>
          <a:stretch>
            <a:fillRect/>
          </a:stretch>
        </p:blipFill>
        <p:spPr bwMode="auto">
          <a:xfrm>
            <a:off x="4664363" y="4765525"/>
            <a:ext cx="1046655" cy="1015222"/>
          </a:xfrm>
          <a:prstGeom prst="rect">
            <a:avLst/>
          </a:prstGeom>
          <a:noFill/>
          <a:ln w="9525">
            <a:noFill/>
            <a:miter lim="800000"/>
            <a:headEnd/>
            <a:tailEnd/>
          </a:ln>
        </p:spPr>
      </p:pic>
    </p:spTree>
    <p:extLst>
      <p:ext uri="{BB962C8B-B14F-4D97-AF65-F5344CB8AC3E}">
        <p14:creationId xmlns:p14="http://schemas.microsoft.com/office/powerpoint/2010/main" val="219461116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1"/>
            <a:ext cx="12192001" cy="6997777"/>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646331"/>
          </a:xfrm>
          <a:prstGeom prst="rect">
            <a:avLst/>
          </a:prstGeom>
          <a:noFill/>
        </p:spPr>
        <p:txBody>
          <a:bodyPr wrap="square" rtlCol="0">
            <a:spAutoFit/>
          </a:bodyPr>
          <a:lstStyle/>
          <a:p>
            <a:pPr algn="ctr"/>
            <a:r>
              <a:rPr lang="ru-RU" sz="3600" dirty="0" smtClean="0">
                <a:solidFill>
                  <a:srgbClr val="CC0000"/>
                </a:solidFill>
                <a:latin typeface="Futura-Bold" pitchFamily="2" charset="0"/>
              </a:rPr>
              <a:t>Шиповских </a:t>
            </a:r>
            <a:r>
              <a:rPr lang="ru-RU" sz="3600" dirty="0">
                <a:solidFill>
                  <a:srgbClr val="CC0000"/>
                </a:solidFill>
                <a:latin typeface="Futura-Bold" pitchFamily="2" charset="0"/>
              </a:rPr>
              <a:t>Николай Петрович</a:t>
            </a:r>
            <a:endParaRPr lang="en-US" sz="3600" dirty="0">
              <a:solidFill>
                <a:srgbClr val="CC0000"/>
              </a:solidFill>
              <a:latin typeface="Futura-Bold" pitchFamily="2" charset="0"/>
            </a:endParaRPr>
          </a:p>
        </p:txBody>
      </p:sp>
      <p:sp>
        <p:nvSpPr>
          <p:cNvPr id="7" name="TextBox 6"/>
          <p:cNvSpPr txBox="1"/>
          <p:nvPr/>
        </p:nvSpPr>
        <p:spPr>
          <a:xfrm>
            <a:off x="2468790" y="1101397"/>
            <a:ext cx="9493527" cy="3385863"/>
          </a:xfrm>
          <a:prstGeom prst="rect">
            <a:avLst/>
          </a:prstGeom>
          <a:noFill/>
        </p:spPr>
        <p:txBody>
          <a:bodyPr wrap="square" rtlCol="0">
            <a:spAutoFit/>
          </a:bodyPr>
          <a:lstStyle/>
          <a:p>
            <a:pPr lvl="0" indent="450215" algn="just">
              <a:lnSpc>
                <a:spcPct val="115000"/>
              </a:lnSpc>
            </a:pPr>
            <a:r>
              <a:rPr lang="ru-RU"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Мой дедушка всю войну прошел в артиллерийский войсках. В архивах сохранилось описание подвига</a:t>
            </a:r>
            <a:r>
              <a:rPr lang="ru-RU"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lvl="0" indent="450215" algn="just">
              <a:lnSpc>
                <a:spcPct val="115000"/>
              </a:lnSpc>
            </a:pPr>
            <a:r>
              <a:rPr lang="ru-RU"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«В бою 18 апреля 1945 года организовал четкое взаимодействие с частями 39 гвардейской стрелковой дивизии, тем самым обеспечил бесперебойное сопровождение пехоты артиллерийским огнем бригады. Организовал и руководил работой пунктов наблюдения бригады, с которыми лично сам обнаружил и засек: семь 105 мм артиллерийских батарей, три ДЗОТ, четыре наблюдательных пункта и сосредоточение батальона танков мотопехотой готовящейся для контратаки. Вызванным неплановым огнем 1285 гаубичным артиллерийским полком, капитан Шиповских подавил сосредоточение танков и мотопехоты, чем самым воспретил контратаку </a:t>
            </a:r>
            <a:r>
              <a:rPr lang="ru-RU"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противника.»</a:t>
            </a:r>
            <a:endParaRPr lang="ru-RU" sz="16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p:cNvSpPr txBox="1"/>
          <p:nvPr/>
        </p:nvSpPr>
        <p:spPr>
          <a:xfrm>
            <a:off x="183215" y="4278156"/>
            <a:ext cx="10789586" cy="1777410"/>
          </a:xfrm>
          <a:prstGeom prst="rect">
            <a:avLst/>
          </a:prstGeom>
          <a:noFill/>
        </p:spPr>
        <p:txBody>
          <a:bodyPr wrap="square" rtlCol="0">
            <a:spAutoFit/>
          </a:bodyPr>
          <a:lstStyle/>
          <a:p>
            <a:pPr lvl="0" indent="450215" algn="just">
              <a:lnSpc>
                <a:spcPct val="115000"/>
              </a:lnSpc>
            </a:pPr>
            <a:r>
              <a:rPr lang="ru-RU"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Н</a:t>
            </a:r>
            <a:r>
              <a:rPr lang="ru-RU"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агражден </a:t>
            </a:r>
            <a:r>
              <a:rPr lang="ru-RU"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орденом Красного </a:t>
            </a:r>
            <a:r>
              <a:rPr lang="ru-RU"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Знамени, орденом </a:t>
            </a:r>
            <a:r>
              <a:rPr lang="ru-RU"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Великой Отечественной войны, </a:t>
            </a:r>
            <a:r>
              <a:rPr lang="ru-RU"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орденом Красной </a:t>
            </a:r>
            <a:r>
              <a:rPr lang="ru-RU"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Звезды, медалью </a:t>
            </a:r>
            <a:r>
              <a:rPr lang="ru-RU"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«За </a:t>
            </a:r>
            <a:r>
              <a:rPr lang="ru-RU"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боевые </a:t>
            </a:r>
            <a:r>
              <a:rPr lang="ru-RU"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заслуги», </a:t>
            </a:r>
            <a:r>
              <a:rPr lang="ru-RU"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медалью </a:t>
            </a:r>
            <a:r>
              <a:rPr lang="ru-RU"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«За </a:t>
            </a:r>
            <a:r>
              <a:rPr lang="ru-RU"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взятие </a:t>
            </a:r>
            <a:r>
              <a:rPr lang="ru-RU"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Берлина», медалью «За освобождение Варшавы»</a:t>
            </a:r>
          </a:p>
          <a:p>
            <a:pPr lvl="0" indent="450215" algn="just">
              <a:lnSpc>
                <a:spcPct val="115000"/>
              </a:lnSpc>
            </a:pPr>
            <a:r>
              <a:rPr lang="ru-RU"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Бухенский Кирилл Валентинович, канд. физ.-мат. наук, доцент кафедры ВМ </a:t>
            </a:r>
          </a:p>
          <a:p>
            <a:pPr>
              <a:lnSpc>
                <a:spcPct val="110000"/>
              </a:lnSpc>
            </a:pPr>
            <a:endParaRPr lang="ru-RU" dirty="0">
              <a:solidFill>
                <a:srgbClr val="E7E6E6">
                  <a:lumMod val="25000"/>
                </a:srgbClr>
              </a:solidFill>
              <a:latin typeface="Arial Cyr" pitchFamily="34" charset="-52"/>
            </a:endParaRPr>
          </a:p>
        </p:txBody>
      </p:sp>
      <p:sp>
        <p:nvSpPr>
          <p:cNvPr id="9" name="TextBox 8"/>
          <p:cNvSpPr txBox="1"/>
          <p:nvPr/>
        </p:nvSpPr>
        <p:spPr>
          <a:xfrm>
            <a:off x="4946472" y="628517"/>
            <a:ext cx="4538162" cy="461665"/>
          </a:xfrm>
          <a:prstGeom prst="rect">
            <a:avLst/>
          </a:prstGeom>
          <a:noFill/>
        </p:spPr>
        <p:txBody>
          <a:bodyPr wrap="square" rtlCol="0">
            <a:spAutoFit/>
          </a:bodyPr>
          <a:lstStyle/>
          <a:p>
            <a:pPr lvl="0" algn="ctr"/>
            <a:r>
              <a:rPr lang="en-US" sz="2400" dirty="0" smtClean="0">
                <a:solidFill>
                  <a:srgbClr val="CC0000"/>
                </a:solidFill>
                <a:latin typeface="Futura-Bold" pitchFamily="2" charset="0"/>
              </a:rPr>
              <a:t>(</a:t>
            </a:r>
            <a:r>
              <a:rPr lang="ru-RU" sz="2400" dirty="0" smtClean="0">
                <a:solidFill>
                  <a:srgbClr val="CC0000"/>
                </a:solidFill>
                <a:latin typeface="Futura-Bold" pitchFamily="2" charset="0"/>
              </a:rPr>
              <a:t>12.05.1912 </a:t>
            </a:r>
            <a:r>
              <a:rPr lang="ru-RU" sz="2400" dirty="0">
                <a:solidFill>
                  <a:srgbClr val="CC0000"/>
                </a:solidFill>
                <a:latin typeface="Futura-Bold" pitchFamily="2" charset="0"/>
              </a:rPr>
              <a:t>– </a:t>
            </a:r>
            <a:r>
              <a:rPr lang="ru-RU" sz="2400" dirty="0" smtClean="0">
                <a:solidFill>
                  <a:srgbClr val="CC0000"/>
                </a:solidFill>
                <a:latin typeface="Futura-Bold" pitchFamily="2" charset="0"/>
              </a:rPr>
              <a:t>05.09.1992</a:t>
            </a:r>
            <a:r>
              <a:rPr lang="en-US" sz="2400" dirty="0" smtClean="0">
                <a:solidFill>
                  <a:srgbClr val="CC0000"/>
                </a:solidFill>
                <a:latin typeface="Futura-Bold" pitchFamily="2" charset="0"/>
              </a:rPr>
              <a:t>)</a:t>
            </a:r>
            <a:endParaRPr lang="ru-RU" sz="2400" dirty="0" smtClean="0">
              <a:solidFill>
                <a:srgbClr val="CC0000"/>
              </a:solidFill>
              <a:latin typeface="Futura-Bold" pitchFamily="2" charset="0"/>
            </a:endParaRPr>
          </a:p>
        </p:txBody>
      </p:sp>
      <p:sp>
        <p:nvSpPr>
          <p:cNvPr id="10" name="Прямоугольник 9"/>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2" name="Рисунок 11" descr="D:\WORK\Бухенский К.В\9 мая\Бухенский_фото Бессмертный полк\Бухенский_Бессметный полк_университет\Шиповских Н.П..jpg"/>
          <p:cNvPicPr/>
          <p:nvPr/>
        </p:nvPicPr>
        <p:blipFill>
          <a:blip r:embed="rId4" cstate="print"/>
          <a:srcRect/>
          <a:stretch>
            <a:fillRect/>
          </a:stretch>
        </p:blipFill>
        <p:spPr bwMode="auto">
          <a:xfrm>
            <a:off x="198443" y="1146055"/>
            <a:ext cx="2039424" cy="2781663"/>
          </a:xfrm>
          <a:prstGeom prst="rect">
            <a:avLst/>
          </a:prstGeom>
          <a:noFill/>
          <a:ln w="9525">
            <a:noFill/>
            <a:miter lim="800000"/>
            <a:headEnd/>
            <a:tailEnd/>
          </a:ln>
        </p:spPr>
      </p:pic>
    </p:spTree>
    <p:extLst>
      <p:ext uri="{BB962C8B-B14F-4D97-AF65-F5344CB8AC3E}">
        <p14:creationId xmlns:p14="http://schemas.microsoft.com/office/powerpoint/2010/main" val="235067432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0" y="0"/>
            <a:ext cx="12192001" cy="6858001"/>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4610" y="117085"/>
            <a:ext cx="8100646" cy="1080296"/>
          </a:xfrm>
          <a:prstGeom prst="rect">
            <a:avLst/>
          </a:prstGeom>
          <a:noFill/>
        </p:spPr>
        <p:txBody>
          <a:bodyPr wrap="square" rtlCol="0">
            <a:spAutoFit/>
          </a:bodyPr>
          <a:lstStyle/>
          <a:p>
            <a:pPr algn="ctr">
              <a:lnSpc>
                <a:spcPct val="107000"/>
              </a:lnSpc>
            </a:pPr>
            <a:r>
              <a:rPr lang="ru-RU" sz="3600" dirty="0">
                <a:solidFill>
                  <a:srgbClr val="CC0000"/>
                </a:solidFill>
                <a:latin typeface="Futura-Bold" pitchFamily="2" charset="0"/>
              </a:rPr>
              <a:t>Полухин Иван Владимирович</a:t>
            </a:r>
          </a:p>
          <a:p>
            <a:pPr algn="ctr">
              <a:lnSpc>
                <a:spcPct val="107000"/>
              </a:lnSpc>
            </a:pPr>
            <a:r>
              <a:rPr lang="ru-RU" sz="2400" dirty="0" smtClean="0">
                <a:solidFill>
                  <a:srgbClr val="CC0000"/>
                </a:solidFill>
                <a:latin typeface="Futura-Bold" pitchFamily="2" charset="0"/>
              </a:rPr>
              <a:t>(1924 </a:t>
            </a:r>
            <a:r>
              <a:rPr lang="ru-RU" sz="2400" dirty="0">
                <a:solidFill>
                  <a:srgbClr val="CC0000"/>
                </a:solidFill>
                <a:latin typeface="Futura-Bold" pitchFamily="2" charset="0"/>
              </a:rPr>
              <a:t>– </a:t>
            </a:r>
            <a:r>
              <a:rPr lang="ru-RU" sz="2400" dirty="0" smtClean="0">
                <a:solidFill>
                  <a:srgbClr val="CC0000"/>
                </a:solidFill>
                <a:latin typeface="Futura-Bold" pitchFamily="2" charset="0"/>
              </a:rPr>
              <a:t>1994)</a:t>
            </a:r>
            <a:endParaRPr lang="ru-RU" sz="2400" dirty="0">
              <a:solidFill>
                <a:srgbClr val="CC0000"/>
              </a:solidFill>
              <a:latin typeface="Futura-Bold" pitchFamily="2" charset="0"/>
            </a:endParaRPr>
          </a:p>
        </p:txBody>
      </p:sp>
      <p:sp>
        <p:nvSpPr>
          <p:cNvPr id="7" name="TextBox 6"/>
          <p:cNvSpPr txBox="1"/>
          <p:nvPr/>
        </p:nvSpPr>
        <p:spPr>
          <a:xfrm>
            <a:off x="2855584" y="1367501"/>
            <a:ext cx="8718699" cy="2816156"/>
          </a:xfrm>
          <a:prstGeom prst="rect">
            <a:avLst/>
          </a:prstGeom>
          <a:noFill/>
        </p:spPr>
        <p:txBody>
          <a:bodyPr wrap="square" rtlCol="0">
            <a:spAutoFit/>
          </a:bodyPr>
          <a:lstStyle/>
          <a:p>
            <a:pPr lvl="0" indent="450215" algn="just"/>
            <a:r>
              <a:rPr lang="ru-RU" sz="2000" dirty="0">
                <a:solidFill>
                  <a:srgbClr val="000000"/>
                </a:solidFill>
                <a:latin typeface="Times New Roman" panose="02020603050405020304" pitchFamily="18" charset="0"/>
                <a:ea typeface="Times New Roman" panose="02020603050405020304" pitchFamily="18" charset="0"/>
              </a:rPr>
              <a:t>Мой </a:t>
            </a:r>
            <a:r>
              <a:rPr lang="ru-RU" sz="2000" dirty="0" smtClean="0">
                <a:solidFill>
                  <a:srgbClr val="000000"/>
                </a:solidFill>
                <a:latin typeface="Times New Roman" panose="02020603050405020304" pitchFamily="18" charset="0"/>
                <a:ea typeface="Times New Roman" panose="02020603050405020304" pitchFamily="18" charset="0"/>
              </a:rPr>
              <a:t>дедушка </a:t>
            </a:r>
            <a:r>
              <a:rPr lang="ru-RU" sz="2000" dirty="0">
                <a:solidFill>
                  <a:srgbClr val="000000"/>
                </a:solidFill>
                <a:latin typeface="Times New Roman" panose="02020603050405020304" pitchFamily="18" charset="0"/>
                <a:ea typeface="Times New Roman" panose="02020603050405020304" pitchFamily="18" charset="0"/>
              </a:rPr>
              <a:t>родился в с. Богдановка Урицкого района Орловской области.</a:t>
            </a:r>
          </a:p>
          <a:p>
            <a:pPr lvl="0" indent="450215" algn="just"/>
            <a:r>
              <a:rPr lang="ru-RU" sz="2000" dirty="0">
                <a:solidFill>
                  <a:srgbClr val="000000"/>
                </a:solidFill>
                <a:latin typeface="Times New Roman" panose="02020603050405020304" pitchFamily="18" charset="0"/>
                <a:ea typeface="Times New Roman" panose="02020603050405020304" pitchFamily="18" charset="0"/>
              </a:rPr>
              <a:t>В 17 лет ушел на войну добровольцем, вместе с родным братом </a:t>
            </a:r>
            <a:r>
              <a:rPr lang="ru-RU" sz="2000" dirty="0" err="1">
                <a:solidFill>
                  <a:srgbClr val="000000"/>
                </a:solidFill>
                <a:latin typeface="Times New Roman" panose="02020603050405020304" pitchFamily="18" charset="0"/>
                <a:ea typeface="Times New Roman" panose="02020603050405020304" pitchFamily="18" charset="0"/>
              </a:rPr>
              <a:t>Полухиным</a:t>
            </a:r>
            <a:r>
              <a:rPr lang="ru-RU" sz="2000" dirty="0">
                <a:solidFill>
                  <a:srgbClr val="000000"/>
                </a:solidFill>
                <a:latin typeface="Times New Roman" panose="02020603050405020304" pitchFamily="18" charset="0"/>
                <a:ea typeface="Times New Roman" panose="02020603050405020304" pitchFamily="18" charset="0"/>
              </a:rPr>
              <a:t> Василием Владимировичем. </a:t>
            </a:r>
          </a:p>
          <a:p>
            <a:pPr lvl="0" indent="450215" algn="just"/>
            <a:r>
              <a:rPr lang="ru-RU" sz="2000" dirty="0">
                <a:solidFill>
                  <a:srgbClr val="000000"/>
                </a:solidFill>
                <a:latin typeface="Times New Roman" panose="02020603050405020304" pitchFamily="18" charset="0"/>
                <a:ea typeface="Times New Roman" panose="02020603050405020304" pitchFamily="18" charset="0"/>
              </a:rPr>
              <a:t>Воевал на Кавказе в составе 72 – ой Таманской дивизии. Был трижды ранен. Награжден Орденом Отечественной войны </a:t>
            </a:r>
            <a:r>
              <a:rPr lang="en-US" sz="2000" dirty="0">
                <a:solidFill>
                  <a:srgbClr val="000000"/>
                </a:solidFill>
                <a:latin typeface="Times New Roman" panose="02020603050405020304" pitchFamily="18" charset="0"/>
                <a:ea typeface="Times New Roman" panose="02020603050405020304" pitchFamily="18" charset="0"/>
              </a:rPr>
              <a:t>I </a:t>
            </a:r>
            <a:r>
              <a:rPr lang="ru-RU" sz="2000" dirty="0">
                <a:solidFill>
                  <a:srgbClr val="000000"/>
                </a:solidFill>
                <a:latin typeface="Times New Roman" panose="02020603050405020304" pitchFamily="18" charset="0"/>
                <a:ea typeface="Times New Roman" panose="02020603050405020304" pitchFamily="18" charset="0"/>
              </a:rPr>
              <a:t>степени.</a:t>
            </a:r>
            <a:endParaRPr lang="ru-RU" dirty="0">
              <a:solidFill>
                <a:prstClr val="black"/>
              </a:solidFill>
              <a:latin typeface="Times New Roman" panose="02020603050405020304" pitchFamily="18" charset="0"/>
              <a:ea typeface="Times New Roman" panose="02020603050405020304" pitchFamily="18" charset="0"/>
            </a:endParaRPr>
          </a:p>
          <a:p>
            <a:pPr lvl="0" indent="450215" algn="just"/>
            <a:r>
              <a:rPr lang="ru-RU" sz="2000" dirty="0">
                <a:solidFill>
                  <a:srgbClr val="000000"/>
                </a:solidFill>
                <a:latin typeface="Times New Roman" panose="02020603050405020304" pitchFamily="18" charset="0"/>
                <a:ea typeface="Times New Roman" panose="02020603050405020304" pitchFamily="18" charset="0"/>
              </a:rPr>
              <a:t>Его брат, Полухин Василий Владимирович, с сентября 1943 г.  считается пропавшим без вести. </a:t>
            </a:r>
            <a:endParaRPr lang="ru-RU" dirty="0">
              <a:solidFill>
                <a:prstClr val="black"/>
              </a:solidFill>
              <a:latin typeface="Times New Roman" panose="02020603050405020304" pitchFamily="18" charset="0"/>
              <a:ea typeface="Times New Roman" panose="02020603050405020304" pitchFamily="18" charset="0"/>
            </a:endParaRPr>
          </a:p>
          <a:p>
            <a:pPr indent="450215" algn="just"/>
            <a:endParaRPr lang="ru-RU" sz="1700" dirty="0">
              <a:solidFill>
                <a:prstClr val="black"/>
              </a:solidFill>
              <a:ea typeface="Calibri" panose="020F0502020204030204" pitchFamily="34" charset="0"/>
              <a:cs typeface="Times New Roman" panose="02020603050405020304" pitchFamily="18" charset="0"/>
            </a:endParaRPr>
          </a:p>
        </p:txBody>
      </p:sp>
      <p:sp>
        <p:nvSpPr>
          <p:cNvPr id="8" name="TextBox 7"/>
          <p:cNvSpPr txBox="1"/>
          <p:nvPr/>
        </p:nvSpPr>
        <p:spPr>
          <a:xfrm>
            <a:off x="4529470" y="4819376"/>
            <a:ext cx="5998011" cy="1071062"/>
          </a:xfrm>
          <a:prstGeom prst="rect">
            <a:avLst/>
          </a:prstGeom>
          <a:noFill/>
        </p:spPr>
        <p:txBody>
          <a:bodyPr wrap="square" rtlCol="0">
            <a:spAutoFit/>
          </a:bodyPr>
          <a:lstStyle/>
          <a:p>
            <a:pPr lvl="0" algn="ctr"/>
            <a:r>
              <a:rPr lang="ru-RU" sz="1600" i="1" dirty="0" smtClean="0">
                <a:solidFill>
                  <a:prstClr val="black"/>
                </a:solidFill>
                <a:latin typeface="Times New Roman" panose="02020603050405020304" pitchFamily="18" charset="0"/>
                <a:ea typeface="Times New Roman" panose="02020603050405020304" pitchFamily="18" charset="0"/>
              </a:rPr>
              <a:t>Евсенкина Юлия Михайловна, </a:t>
            </a:r>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к.с-х.н., </a:t>
            </a:r>
            <a:r>
              <a:rPr lang="ru-RU" sz="1600" i="1" dirty="0">
                <a:solidFill>
                  <a:prstClr val="black"/>
                </a:solidFill>
                <a:latin typeface="Times New Roman" panose="02020603050405020304" pitchFamily="18" charset="0"/>
                <a:ea typeface="Times New Roman" panose="02020603050405020304" pitchFamily="18" charset="0"/>
              </a:rPr>
              <a:t>доцент кафедры ЭМОП, </a:t>
            </a:r>
            <a:endParaRPr lang="ru-RU" sz="1600" i="1" dirty="0" smtClean="0">
              <a:solidFill>
                <a:prstClr val="black"/>
              </a:solidFill>
              <a:latin typeface="Times New Roman" panose="02020603050405020304" pitchFamily="18" charset="0"/>
              <a:ea typeface="Times New Roman" panose="02020603050405020304" pitchFamily="18" charset="0"/>
            </a:endParaRPr>
          </a:p>
          <a:p>
            <a:pPr lvl="0" algn="ctr"/>
            <a:r>
              <a:rPr lang="ru-RU" sz="1600" i="1" dirty="0">
                <a:solidFill>
                  <a:prstClr val="black"/>
                </a:solidFill>
                <a:latin typeface="Times New Roman" panose="02020603050405020304" pitchFamily="18" charset="0"/>
                <a:ea typeface="Times New Roman" panose="02020603050405020304" pitchFamily="18" charset="0"/>
              </a:rPr>
              <a:t>	</a:t>
            </a:r>
            <a:r>
              <a:rPr lang="ru-RU" sz="1600" i="1" dirty="0" smtClean="0">
                <a:solidFill>
                  <a:prstClr val="black"/>
                </a:solidFill>
                <a:latin typeface="Times New Roman" panose="02020603050405020304" pitchFamily="18" charset="0"/>
                <a:ea typeface="Times New Roman" panose="02020603050405020304" pitchFamily="18" charset="0"/>
              </a:rPr>
              <a:t>	председатель </a:t>
            </a:r>
            <a:r>
              <a:rPr lang="ru-RU" sz="1600" i="1" dirty="0">
                <a:solidFill>
                  <a:prstClr val="black"/>
                </a:solidFill>
                <a:latin typeface="Times New Roman" panose="02020603050405020304" pitchFamily="18" charset="0"/>
                <a:ea typeface="Times New Roman" panose="02020603050405020304" pitchFamily="18" charset="0"/>
              </a:rPr>
              <a:t>профкома работников РГРТУ </a:t>
            </a:r>
          </a:p>
          <a:p>
            <a:pPr indent="360000" algn="just"/>
            <a:endParaRPr lang="ru-RU" sz="1400" i="1" dirty="0">
              <a:solidFill>
                <a:prstClr val="black"/>
              </a:solidFill>
              <a:latin typeface="Times New Roman" panose="02020603050405020304" pitchFamily="18" charset="0"/>
              <a:ea typeface="Times New Roman" panose="02020603050405020304" pitchFamily="18" charset="0"/>
            </a:endParaRPr>
          </a:p>
          <a:p>
            <a:pPr>
              <a:lnSpc>
                <a:spcPct val="110000"/>
              </a:lnSpc>
            </a:pPr>
            <a:endParaRPr lang="ru-RU" sz="16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8" name="Прямоугольник 17"/>
          <p:cNvSpPr/>
          <p:nvPr/>
        </p:nvSpPr>
        <p:spPr>
          <a:xfrm>
            <a:off x="284388"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pic>
        <p:nvPicPr>
          <p:cNvPr id="13" name="Рисунок 12" descr="G:\Евгений\YandexDisk\Полухин Иван Владимирович\Полухин Иван Владимирович.чб.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4388" y="1148271"/>
            <a:ext cx="2054653" cy="2788972"/>
          </a:xfrm>
          <a:prstGeom prst="rect">
            <a:avLst/>
          </a:prstGeom>
          <a:noFill/>
          <a:ln>
            <a:noFill/>
          </a:ln>
        </p:spPr>
      </p:pic>
      <p:pic>
        <p:nvPicPr>
          <p:cNvPr id="16" name="Рисунок 15" descr="https://sovietorders.com/wp-content/uploads/2019/06/DSC01440-min-1.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0046" y="4425086"/>
            <a:ext cx="1443336" cy="1465352"/>
          </a:xfrm>
          <a:prstGeom prst="rect">
            <a:avLst/>
          </a:prstGeom>
          <a:noFill/>
          <a:ln>
            <a:noFill/>
          </a:ln>
        </p:spPr>
      </p:pic>
    </p:spTree>
    <p:extLst>
      <p:ext uri="{BB962C8B-B14F-4D97-AF65-F5344CB8AC3E}">
        <p14:creationId xmlns:p14="http://schemas.microsoft.com/office/powerpoint/2010/main" val="377714090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0" y="0"/>
            <a:ext cx="12192000" cy="6929840"/>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646331"/>
          </a:xfrm>
          <a:prstGeom prst="rect">
            <a:avLst/>
          </a:prstGeom>
          <a:noFill/>
        </p:spPr>
        <p:txBody>
          <a:bodyPr wrap="square" rtlCol="0">
            <a:spAutoFit/>
          </a:bodyPr>
          <a:lstStyle/>
          <a:p>
            <a:pPr lvl="0" algn="ctr"/>
            <a:r>
              <a:rPr lang="ru-RU" sz="3600" dirty="0">
                <a:solidFill>
                  <a:srgbClr val="CC0000"/>
                </a:solidFill>
                <a:latin typeface="Futura-Bold" pitchFamily="2" charset="0"/>
              </a:rPr>
              <a:t>Жулев Иван </a:t>
            </a:r>
            <a:r>
              <a:rPr lang="ru-RU" sz="3600" dirty="0" smtClean="0">
                <a:solidFill>
                  <a:srgbClr val="CC0000"/>
                </a:solidFill>
                <a:latin typeface="Futura-Bold" pitchFamily="2" charset="0"/>
              </a:rPr>
              <a:t>Григорьевич</a:t>
            </a:r>
            <a:r>
              <a:rPr lang="en-US" sz="3600" dirty="0" smtClean="0">
                <a:solidFill>
                  <a:srgbClr val="CC0000"/>
                </a:solidFill>
                <a:latin typeface="Futura-Bold" pitchFamily="2" charset="0"/>
              </a:rPr>
              <a:t> </a:t>
            </a:r>
          </a:p>
        </p:txBody>
      </p:sp>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8228" y="1163946"/>
            <a:ext cx="1831046" cy="2456330"/>
          </a:xfrm>
          <a:prstGeom prst="rect">
            <a:avLst/>
          </a:prstGeom>
          <a:ln w="38100">
            <a:solidFill>
              <a:srgbClr val="CC0000"/>
            </a:solidFill>
          </a:ln>
          <a:scene3d>
            <a:camera prst="orthographicFront"/>
            <a:lightRig rig="threePt" dir="t"/>
          </a:scene3d>
          <a:sp3d contourW="12700">
            <a:contourClr>
              <a:schemeClr val="bg1"/>
            </a:contourClr>
          </a:sp3d>
        </p:spPr>
      </p:pic>
      <p:sp>
        <p:nvSpPr>
          <p:cNvPr id="7" name="TextBox 6"/>
          <p:cNvSpPr txBox="1"/>
          <p:nvPr/>
        </p:nvSpPr>
        <p:spPr>
          <a:xfrm>
            <a:off x="2357469" y="986794"/>
            <a:ext cx="9716168" cy="3490186"/>
          </a:xfrm>
          <a:prstGeom prst="rect">
            <a:avLst/>
          </a:prstGeom>
          <a:noFill/>
        </p:spPr>
        <p:txBody>
          <a:bodyPr wrap="square" rtlCol="0">
            <a:spAutoFit/>
          </a:bodyPr>
          <a:lstStyle/>
          <a:p>
            <a:pPr lvl="0" indent="450215" algn="just">
              <a:lnSpc>
                <a:spcPct val="115000"/>
              </a:lnSpc>
            </a:pP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Мой отец, гвардии </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старший сержант </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Жулев Иван Григорьевич, был призван в РККА в мае 1941 г. и направлен в летное училище. При выполнении первого самостоятельного полета получил обморожение ног, что сделало невозможным дальнейшую службу в </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авиации.</a:t>
            </a:r>
            <a:r>
              <a:rPr lang="ru-RU" sz="16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 </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С </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начала и до конца Великой Отечественной войны воевал в пехотных войсках. Участвовал в обороне Сталинграда, где получил тяжелое ранение. После излечения продолжил воевать на Курской </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дуге.</a:t>
            </a:r>
            <a:r>
              <a:rPr lang="ru-RU" sz="16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rPr>
              <a:t> </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Выписка </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из наградного листа № 306: «…Тов. Жулев И.Г., участник обороны </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г. Сталинграда</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Участник боев на Орловско-Курском направлении, будучи в линейном подразделении при наступлении немцев 8 июля 1943 г. в районе ст. Поныри Курской области, уничтожил из станкового пулемета до взвода пехоты противника. </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…достоин </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правительственной </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награды–ордена </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«Красная Звезда</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За все время войны воевал в частях Сталинградского, Центрального и Первого Украинского фронтов. С начала 1944 г. и до окончания войны воевал в составе Отдельного стрелкового взвода при Отделе Контрразведки «СМЕРШ» 6-й Гвардейской Стрелковой Ровенской Краснознаменной дивизии. </a:t>
            </a:r>
          </a:p>
          <a:p>
            <a:pPr lvl="0" indent="450215" algn="just">
              <a:lnSpc>
                <a:spcPct val="115000"/>
              </a:lnSpc>
            </a:pPr>
            <a:endParaRPr lang="ru-RU" sz="16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p:cNvSpPr txBox="1"/>
          <p:nvPr/>
        </p:nvSpPr>
        <p:spPr>
          <a:xfrm>
            <a:off x="4486502" y="4109650"/>
            <a:ext cx="6486059" cy="1950534"/>
          </a:xfrm>
          <a:prstGeom prst="rect">
            <a:avLst/>
          </a:prstGeom>
          <a:noFill/>
        </p:spPr>
        <p:txBody>
          <a:bodyPr wrap="square" rtlCol="0">
            <a:spAutoFit/>
          </a:bodyPr>
          <a:lstStyle/>
          <a:p>
            <a:pPr indent="360000" algn="just">
              <a:lnSpc>
                <a:spcPct val="115000"/>
              </a:lnSpc>
            </a:pPr>
            <a:r>
              <a:rPr lang="ru-RU" sz="15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Боевой путь прошел по территориям России, Украины, Польши, Румынии, Словакии и завершился освобождением Вены, взятием Берлина, освобождением Праги. </a:t>
            </a:r>
            <a:r>
              <a:rPr lang="ru-RU" sz="1500" dirty="0" smtClean="0">
                <a:latin typeface="Times New Roman" panose="02020603050405020304" pitchFamily="18" charset="0"/>
                <a:ea typeface="Calibri" panose="020F0502020204030204" pitchFamily="34" charset="0"/>
                <a:cs typeface="Times New Roman" panose="02020603050405020304" pitchFamily="18" charset="0"/>
              </a:rPr>
              <a:t>Боевые награды: нагрудный знак «Гвардия», орден «Красная Звезда», орден «Слава </a:t>
            </a:r>
            <a:r>
              <a:rPr lang="en-US" sz="1500" dirty="0" smtClean="0">
                <a:latin typeface="Times New Roman" panose="02020603050405020304" pitchFamily="18" charset="0"/>
                <a:ea typeface="Calibri" panose="020F0502020204030204" pitchFamily="34" charset="0"/>
                <a:cs typeface="Times New Roman" panose="02020603050405020304" pitchFamily="18" charset="0"/>
              </a:rPr>
              <a:t>III </a:t>
            </a:r>
            <a:r>
              <a:rPr lang="ru-RU" sz="1500" dirty="0" smtClean="0">
                <a:latin typeface="Times New Roman" panose="02020603050405020304" pitchFamily="18" charset="0"/>
                <a:ea typeface="Calibri" panose="020F0502020204030204" pitchFamily="34" charset="0"/>
                <a:cs typeface="Times New Roman" panose="02020603050405020304" pitchFamily="18" charset="0"/>
              </a:rPr>
              <a:t>степени», медаль «За освобождение Праги», медаль «За победу над Германией в ВОВ 1941-1945 </a:t>
            </a:r>
            <a:r>
              <a:rPr lang="ru-RU" sz="1500" dirty="0" err="1" smtClean="0">
                <a:latin typeface="Times New Roman" panose="02020603050405020304" pitchFamily="18" charset="0"/>
                <a:ea typeface="Calibri" panose="020F0502020204030204" pitchFamily="34" charset="0"/>
                <a:cs typeface="Times New Roman" panose="02020603050405020304" pitchFamily="18" charset="0"/>
              </a:rPr>
              <a:t>г.г</a:t>
            </a:r>
            <a:r>
              <a:rPr lang="ru-RU" sz="1500" dirty="0" smtClean="0">
                <a:latin typeface="Times New Roman" panose="02020603050405020304" pitchFamily="18" charset="0"/>
                <a:ea typeface="Calibri" panose="020F0502020204030204" pitchFamily="34" charset="0"/>
                <a:cs typeface="Times New Roman" panose="02020603050405020304" pitchFamily="18" charset="0"/>
              </a:rPr>
              <a:t>.». </a:t>
            </a:r>
          </a:p>
          <a:p>
            <a:pPr indent="360000" algn="ctr">
              <a:lnSpc>
                <a:spcPct val="115000"/>
              </a:lnSpc>
            </a:pPr>
            <a:r>
              <a:rPr lang="ru-RU" sz="1400" i="1" dirty="0" err="1"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Жулев</a:t>
            </a:r>
            <a:r>
              <a:rPr lang="ru-RU" sz="1400" i="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ru-RU" sz="14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Владимир Иванович, </a:t>
            </a:r>
            <a:r>
              <a:rPr lang="ru-RU" sz="1400" i="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канд</a:t>
            </a:r>
            <a:r>
              <a:rPr lang="ru-RU" sz="14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техн. наук, зав. кафедры ИИБМТ </a:t>
            </a:r>
          </a:p>
          <a:p>
            <a:pPr indent="450215" algn="just">
              <a:lnSpc>
                <a:spcPct val="115000"/>
              </a:lnSpc>
            </a:pPr>
            <a:endPar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TextBox 8"/>
          <p:cNvSpPr txBox="1"/>
          <p:nvPr/>
        </p:nvSpPr>
        <p:spPr>
          <a:xfrm>
            <a:off x="4946472" y="628517"/>
            <a:ext cx="4538162" cy="461665"/>
          </a:xfrm>
          <a:prstGeom prst="rect">
            <a:avLst/>
          </a:prstGeom>
          <a:noFill/>
        </p:spPr>
        <p:txBody>
          <a:bodyPr wrap="square" rtlCol="0">
            <a:spAutoFit/>
          </a:bodyPr>
          <a:lstStyle/>
          <a:p>
            <a:pPr lvl="0" algn="ctr"/>
            <a:r>
              <a:rPr lang="en-US" sz="2400" dirty="0" smtClean="0">
                <a:solidFill>
                  <a:srgbClr val="CC0000"/>
                </a:solidFill>
                <a:latin typeface="Futura-Bold" pitchFamily="2" charset="0"/>
              </a:rPr>
              <a:t>(</a:t>
            </a:r>
            <a:r>
              <a:rPr lang="ru-RU" sz="2400" dirty="0">
                <a:solidFill>
                  <a:srgbClr val="CC0000"/>
                </a:solidFill>
                <a:latin typeface="Futura-Bold" pitchFamily="2" charset="0"/>
              </a:rPr>
              <a:t>27.11.1923 – </a:t>
            </a:r>
            <a:r>
              <a:rPr lang="ru-RU" sz="2400" dirty="0" smtClean="0">
                <a:solidFill>
                  <a:srgbClr val="CC0000"/>
                </a:solidFill>
                <a:latin typeface="Futura-Bold" pitchFamily="2" charset="0"/>
              </a:rPr>
              <a:t>08.06.1974</a:t>
            </a:r>
            <a:r>
              <a:rPr lang="en-US" sz="2400" dirty="0" smtClean="0">
                <a:solidFill>
                  <a:srgbClr val="CC0000"/>
                </a:solidFill>
                <a:latin typeface="Futura-Bold" pitchFamily="2" charset="0"/>
              </a:rPr>
              <a:t>)</a:t>
            </a:r>
            <a:endParaRPr lang="ru-RU" sz="2400" dirty="0" smtClean="0">
              <a:solidFill>
                <a:srgbClr val="CC0000"/>
              </a:solidFill>
              <a:latin typeface="Futura-Bold" pitchFamily="2" charset="0"/>
            </a:endParaRPr>
          </a:p>
        </p:txBody>
      </p:sp>
      <p:pic>
        <p:nvPicPr>
          <p:cNvPr id="11" name="Picture 2" descr="https://pamyat-naroda.ru/local/templates/pn/img/awards/new/Orden_Krasnoj_Zvezdy.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2735" y="4255476"/>
            <a:ext cx="1025295" cy="1025295"/>
          </a:xfrm>
          <a:prstGeom prst="rect">
            <a:avLst/>
          </a:prstGeom>
          <a:noFill/>
          <a:extLst>
            <a:ext uri="{909E8E84-426E-40DD-AFC4-6F175D3DCCD1}">
              <a14:hiddenFill xmlns:a14="http://schemas.microsoft.com/office/drawing/2010/main">
                <a:solidFill>
                  <a:srgbClr val="FFFFFF"/>
                </a:solidFill>
              </a14:hiddenFill>
            </a:ext>
          </a:extLst>
        </p:spPr>
      </p:pic>
      <p:pic>
        <p:nvPicPr>
          <p:cNvPr id="12" name="Рисунок 11" descr="Order of Glory 3rd class.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72798" y="4266681"/>
            <a:ext cx="736476" cy="1286338"/>
          </a:xfrm>
          <a:prstGeom prst="rect">
            <a:avLst/>
          </a:prstGeom>
          <a:noFill/>
          <a:ln>
            <a:noFill/>
          </a:ln>
        </p:spPr>
      </p:pic>
      <p:pic>
        <p:nvPicPr>
          <p:cNvPr id="13" name="Рисунок 12" descr="WW2 Victory USSR OBVERSE.jp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11145" y="4299103"/>
            <a:ext cx="847244" cy="1304881"/>
          </a:xfrm>
          <a:prstGeom prst="rect">
            <a:avLst/>
          </a:prstGeom>
          <a:noFill/>
          <a:ln>
            <a:noFill/>
          </a:ln>
        </p:spPr>
      </p:pic>
      <p:pic>
        <p:nvPicPr>
          <p:cNvPr id="14" name="Рисунок 13" descr="Medal for the liberation of Prague, Soviet Union.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171019" y="4307750"/>
            <a:ext cx="805358" cy="1296235"/>
          </a:xfrm>
          <a:prstGeom prst="rect">
            <a:avLst/>
          </a:prstGeom>
          <a:noFill/>
          <a:ln>
            <a:noFill/>
          </a:ln>
        </p:spPr>
      </p:pic>
      <p:pic>
        <p:nvPicPr>
          <p:cNvPr id="15" name="Рисунок 14" descr="E:\ПРОЕКТ УНИВЕРСИТЕТСКИЙ ПОЛК\Жулев\Жулев.jpg"/>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8123" y="5664520"/>
            <a:ext cx="4056512" cy="1219215"/>
          </a:xfrm>
          <a:prstGeom prst="rect">
            <a:avLst/>
          </a:prstGeom>
          <a:noFill/>
          <a:ln>
            <a:noFill/>
          </a:ln>
        </p:spPr>
      </p:pic>
    </p:spTree>
    <p:extLst>
      <p:ext uri="{BB962C8B-B14F-4D97-AF65-F5344CB8AC3E}">
        <p14:creationId xmlns:p14="http://schemas.microsoft.com/office/powerpoint/2010/main" val="39117159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0" y="-7770"/>
            <a:ext cx="12192001" cy="6865770"/>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2227085"/>
          </a:xfrm>
          <a:prstGeom prst="rect">
            <a:avLst/>
          </a:prstGeom>
          <a:noFill/>
        </p:spPr>
        <p:txBody>
          <a:bodyPr wrap="square" rtlCol="0">
            <a:spAutoFit/>
          </a:bodyPr>
          <a:lstStyle/>
          <a:p>
            <a:pPr algn="ctr">
              <a:lnSpc>
                <a:spcPct val="107000"/>
              </a:lnSpc>
            </a:pPr>
            <a:r>
              <a:rPr lang="ru-RU" sz="3600" dirty="0" smtClean="0">
                <a:solidFill>
                  <a:srgbClr val="CC0000"/>
                </a:solidFill>
                <a:latin typeface="Futura-Bold" pitchFamily="2" charset="0"/>
              </a:rPr>
              <a:t>Булыгин Сергей Ильич </a:t>
            </a:r>
          </a:p>
          <a:p>
            <a:pPr algn="ctr">
              <a:lnSpc>
                <a:spcPct val="107000"/>
              </a:lnSpc>
            </a:pPr>
            <a:r>
              <a:rPr lang="ru-RU" sz="2400" dirty="0" smtClean="0">
                <a:solidFill>
                  <a:srgbClr val="CC0000"/>
                </a:solidFill>
                <a:latin typeface="Futura-Bold" pitchFamily="2" charset="0"/>
              </a:rPr>
              <a:t>(10.02.1925 - 1.03.2007)</a:t>
            </a:r>
            <a:endParaRPr lang="ru-RU" sz="2400" dirty="0">
              <a:solidFill>
                <a:srgbClr val="CC0000"/>
              </a:solidFill>
              <a:latin typeface="Futura-Bold" pitchFamily="2" charset="0"/>
            </a:endParaRPr>
          </a:p>
          <a:p>
            <a:pPr algn="ctr">
              <a:lnSpc>
                <a:spcPct val="107000"/>
              </a:lnSpc>
            </a:pPr>
            <a:r>
              <a:rPr lang="ru-RU" sz="3600" dirty="0" smtClean="0">
                <a:solidFill>
                  <a:srgbClr val="CC0000"/>
                </a:solidFill>
                <a:latin typeface="Futura-Bold" pitchFamily="2" charset="0"/>
              </a:rPr>
              <a:t> </a:t>
            </a:r>
            <a:endParaRPr lang="ru-RU" sz="3600" dirty="0">
              <a:solidFill>
                <a:srgbClr val="CC0000"/>
              </a:solidFill>
              <a:latin typeface="Futura-Bold" pitchFamily="2" charset="0"/>
            </a:endParaRPr>
          </a:p>
          <a:p>
            <a:pPr algn="ctr"/>
            <a:r>
              <a:rPr lang="en-US" sz="3600" dirty="0" smtClean="0">
                <a:solidFill>
                  <a:srgbClr val="CC0000"/>
                </a:solidFill>
                <a:latin typeface="Futura-Bold" pitchFamily="2" charset="0"/>
              </a:rPr>
              <a:t> </a:t>
            </a:r>
          </a:p>
        </p:txBody>
      </p:sp>
      <p:sp>
        <p:nvSpPr>
          <p:cNvPr id="7" name="TextBox 6"/>
          <p:cNvSpPr txBox="1"/>
          <p:nvPr/>
        </p:nvSpPr>
        <p:spPr>
          <a:xfrm>
            <a:off x="2360528" y="994312"/>
            <a:ext cx="9710052" cy="3114699"/>
          </a:xfrm>
          <a:prstGeom prst="rect">
            <a:avLst/>
          </a:prstGeom>
          <a:noFill/>
        </p:spPr>
        <p:txBody>
          <a:bodyPr wrap="square" rtlCol="0">
            <a:spAutoFit/>
          </a:bodyPr>
          <a:lstStyle/>
          <a:p>
            <a:pPr indent="450215" algn="just">
              <a:lnSpc>
                <a:spcPct val="115000"/>
              </a:lnSpc>
              <a:spcAft>
                <a:spcPts val="0"/>
              </a:spcAft>
            </a:pPr>
            <a:r>
              <a:rPr lang="ru-RU" sz="1600" dirty="0" smtClean="0">
                <a:solidFill>
                  <a:srgbClr val="262421"/>
                </a:solidFill>
                <a:latin typeface="Times New Roman" panose="02020603050405020304" pitchFamily="18" charset="0"/>
                <a:ea typeface="Times New Roman" panose="02020603050405020304" pitchFamily="18" charset="0"/>
                <a:cs typeface="Times New Roman" panose="02020603050405020304" pitchFamily="18" charset="0"/>
              </a:rPr>
              <a:t>Сергей </a:t>
            </a:r>
            <a:r>
              <a:rPr lang="ru-RU" sz="1600" dirty="0">
                <a:solidFill>
                  <a:srgbClr val="262421"/>
                </a:solidFill>
                <a:latin typeface="Times New Roman" panose="02020603050405020304" pitchFamily="18" charset="0"/>
                <a:ea typeface="Times New Roman" panose="02020603050405020304" pitchFamily="18" charset="0"/>
                <a:cs typeface="Times New Roman" panose="02020603050405020304" pitchFamily="18" charset="0"/>
              </a:rPr>
              <a:t>Ильич был ответственным, мужественным, смелым, справедливым, искренним. Всегда отличался благородством и чувством собственного достоинства. Он никогда не относился с пренебрежением к самому себе или другим. Не искал похвалы, не нуждался в сочувствии. Для него были очень важны его самоопределённость и честь. Он был верен своим собственным целям. Сергей Ильич Булыгин, как человек, беззаветно служивший Отечеству всю свою жизнь, стремился передать всем нам, ныне живущим идейность, благородное честолюбие, имеющее в основе честь и славу Родины, чувство патриотизма и ответственности каждого за общий ход вещей</a:t>
            </a:r>
            <a:r>
              <a:rPr lang="ru-RU" sz="1600" dirty="0" smtClean="0">
                <a:solidFill>
                  <a:srgbClr val="262421"/>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1200" dirty="0">
                <a:solidFill>
                  <a:srgbClr val="26242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a:solidFill>
                  <a:srgbClr val="262421"/>
                </a:solidFill>
                <a:latin typeface="Times New Roman" panose="02020603050405020304" pitchFamily="18" charset="0"/>
                <a:ea typeface="Times New Roman" panose="02020603050405020304" pitchFamily="18" charset="0"/>
                <a:cs typeface="Times New Roman" panose="02020603050405020304" pitchFamily="18" charset="0"/>
              </a:rPr>
              <a:t>Сергей Ильич оставил замечательные стихи. В его чудом сохранившемся личном дневнике, который он начал вести 20 июня 1941 года, есть </a:t>
            </a:r>
            <a:r>
              <a:rPr lang="ru-RU" sz="1600" dirty="0" smtClean="0">
                <a:solidFill>
                  <a:srgbClr val="262421"/>
                </a:solidFill>
                <a:latin typeface="Times New Roman" panose="02020603050405020304" pitchFamily="18" charset="0"/>
                <a:ea typeface="Times New Roman" panose="02020603050405020304" pitchFamily="18" charset="0"/>
                <a:cs typeface="Times New Roman" panose="02020603050405020304" pitchFamily="18" charset="0"/>
              </a:rPr>
              <a:t>стихи, </a:t>
            </a:r>
            <a:r>
              <a:rPr lang="ru-RU" sz="1600" dirty="0">
                <a:solidFill>
                  <a:srgbClr val="262421"/>
                </a:solidFill>
                <a:latin typeface="Times New Roman" panose="02020603050405020304" pitchFamily="18" charset="0"/>
                <a:ea typeface="Times New Roman" panose="02020603050405020304" pitchFamily="18" charset="0"/>
                <a:cs typeface="Times New Roman" panose="02020603050405020304" pitchFamily="18" charset="0"/>
              </a:rPr>
              <a:t>написанные в первые дни войны. Он ни на минуту не сомневался в Победе. И сделал всё, чтобы приблизить её. Вот небольшой отрывок: </a:t>
            </a:r>
          </a:p>
          <a:p>
            <a:pPr indent="450215" algn="just">
              <a:lnSpc>
                <a:spcPct val="115000"/>
              </a:lnSpc>
              <a:spcAft>
                <a:spcPts val="0"/>
              </a:spcAft>
            </a:pP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450215" algn="just"/>
            <a:endParaRPr lang="ru-RU" sz="1700" dirty="0">
              <a:solidFill>
                <a:prstClr val="black"/>
              </a:solidFill>
              <a:ea typeface="Calibri" panose="020F0502020204030204" pitchFamily="34" charset="0"/>
              <a:cs typeface="Times New Roman" panose="02020603050405020304" pitchFamily="18" charset="0"/>
            </a:endParaRPr>
          </a:p>
        </p:txBody>
      </p:sp>
      <p:sp>
        <p:nvSpPr>
          <p:cNvPr id="8" name="TextBox 7"/>
          <p:cNvSpPr txBox="1"/>
          <p:nvPr/>
        </p:nvSpPr>
        <p:spPr>
          <a:xfrm>
            <a:off x="2420593" y="3583016"/>
            <a:ext cx="8028576" cy="2862322"/>
          </a:xfrm>
          <a:prstGeom prst="rect">
            <a:avLst/>
          </a:prstGeom>
          <a:noFill/>
        </p:spPr>
        <p:txBody>
          <a:bodyPr wrap="square" rtlCol="0">
            <a:spAutoFit/>
          </a:bodyPr>
          <a:lstStyle/>
          <a:p>
            <a:pPr indent="450215" algn="just">
              <a:lnSpc>
                <a:spcPct val="80000"/>
              </a:lnSpc>
              <a:spcAft>
                <a:spcPts val="0"/>
              </a:spcAft>
            </a:pPr>
            <a:r>
              <a:rPr lang="ru-RU" sz="1600" dirty="0">
                <a:solidFill>
                  <a:srgbClr val="262421"/>
                </a:solidFill>
                <a:latin typeface="Times New Roman" panose="02020603050405020304" pitchFamily="18" charset="0"/>
                <a:ea typeface="Times New Roman" panose="02020603050405020304" pitchFamily="18" charset="0"/>
                <a:cs typeface="Times New Roman" panose="02020603050405020304" pitchFamily="18" charset="0"/>
              </a:rPr>
              <a:t>«…Знаем мы, что Победа за нами –</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80000"/>
              </a:lnSpc>
              <a:spcAft>
                <a:spcPts val="0"/>
              </a:spcAft>
            </a:pPr>
            <a:r>
              <a:rPr lang="ru-RU" sz="1600" dirty="0">
                <a:solidFill>
                  <a:srgbClr val="262421"/>
                </a:solidFill>
                <a:latin typeface="Times New Roman" panose="02020603050405020304" pitchFamily="18" charset="0"/>
                <a:ea typeface="Times New Roman" panose="02020603050405020304" pitchFamily="18" charset="0"/>
                <a:cs typeface="Times New Roman" panose="02020603050405020304" pitchFamily="18" charset="0"/>
              </a:rPr>
              <a:t>Мы Отчизне Советской верны.</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80000"/>
              </a:lnSpc>
              <a:spcAft>
                <a:spcPts val="0"/>
              </a:spcAft>
            </a:pPr>
            <a:r>
              <a:rPr lang="ru-RU" sz="1600" dirty="0">
                <a:solidFill>
                  <a:srgbClr val="262421"/>
                </a:solidFill>
                <a:latin typeface="Times New Roman" panose="02020603050405020304" pitchFamily="18" charset="0"/>
                <a:ea typeface="Times New Roman" panose="02020603050405020304" pitchFamily="18" charset="0"/>
                <a:cs typeface="Times New Roman" panose="02020603050405020304" pitchFamily="18" charset="0"/>
              </a:rPr>
              <a:t>Соберётся под Красное Знамя</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80000"/>
              </a:lnSpc>
              <a:spcAft>
                <a:spcPts val="0"/>
              </a:spcAft>
            </a:pPr>
            <a:r>
              <a:rPr lang="ru-RU" sz="1600" dirty="0">
                <a:solidFill>
                  <a:srgbClr val="262421"/>
                </a:solidFill>
                <a:latin typeface="Times New Roman" panose="02020603050405020304" pitchFamily="18" charset="0"/>
                <a:ea typeface="Times New Roman" panose="02020603050405020304" pitchFamily="18" charset="0"/>
                <a:cs typeface="Times New Roman" panose="02020603050405020304" pitchFamily="18" charset="0"/>
              </a:rPr>
              <a:t>Весь народ необъятной страны.</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80000"/>
              </a:lnSpc>
              <a:spcAft>
                <a:spcPts val="0"/>
              </a:spcAft>
            </a:pPr>
            <a:r>
              <a:rPr lang="ru-RU" sz="1600" dirty="0">
                <a:solidFill>
                  <a:srgbClr val="262421"/>
                </a:solidFill>
                <a:latin typeface="Times New Roman" panose="02020603050405020304" pitchFamily="18" charset="0"/>
                <a:ea typeface="Times New Roman" panose="02020603050405020304" pitchFamily="18" charset="0"/>
                <a:cs typeface="Times New Roman" panose="02020603050405020304" pitchFamily="18" charset="0"/>
              </a:rPr>
              <a:t>Соберётся отважный, великий</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80000"/>
              </a:lnSpc>
              <a:spcAft>
                <a:spcPts val="0"/>
              </a:spcAft>
            </a:pPr>
            <a:r>
              <a:rPr lang="ru-RU" sz="1600" dirty="0">
                <a:solidFill>
                  <a:srgbClr val="262421"/>
                </a:solidFill>
                <a:latin typeface="Times New Roman" panose="02020603050405020304" pitchFamily="18" charset="0"/>
                <a:ea typeface="Times New Roman" panose="02020603050405020304" pitchFamily="18" charset="0"/>
                <a:cs typeface="Times New Roman" panose="02020603050405020304" pitchFamily="18" charset="0"/>
              </a:rPr>
              <a:t>На последний решительный бой.</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80000"/>
              </a:lnSpc>
              <a:spcAft>
                <a:spcPts val="0"/>
              </a:spcAft>
            </a:pPr>
            <a:r>
              <a:rPr lang="ru-RU" sz="1600" dirty="0">
                <a:solidFill>
                  <a:srgbClr val="262421"/>
                </a:solidFill>
                <a:latin typeface="Times New Roman" panose="02020603050405020304" pitchFamily="18" charset="0"/>
                <a:ea typeface="Times New Roman" panose="02020603050405020304" pitchFamily="18" charset="0"/>
                <a:cs typeface="Times New Roman" panose="02020603050405020304" pitchFamily="18" charset="0"/>
              </a:rPr>
              <a:t>И фашистскую подлую клику</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80000"/>
              </a:lnSpc>
              <a:spcAft>
                <a:spcPts val="0"/>
              </a:spcAft>
            </a:pPr>
            <a:r>
              <a:rPr lang="ru-RU" sz="1600" dirty="0">
                <a:solidFill>
                  <a:srgbClr val="262421"/>
                </a:solidFill>
                <a:latin typeface="Times New Roman" panose="02020603050405020304" pitchFamily="18" charset="0"/>
                <a:ea typeface="Times New Roman" panose="02020603050405020304" pitchFamily="18" charset="0"/>
                <a:cs typeface="Times New Roman" panose="02020603050405020304" pitchFamily="18" charset="0"/>
              </a:rPr>
              <a:t>Расшибет и смешает с землёй….. »</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gn="ctr"/>
            <a:r>
              <a:rPr lang="ru-RU" sz="1600" dirty="0">
                <a:solidFill>
                  <a:srgbClr val="262421"/>
                </a:solidFill>
                <a:latin typeface="Times New Roman" panose="02020603050405020304" pitchFamily="18" charset="0"/>
                <a:ea typeface="Times New Roman" panose="02020603050405020304" pitchFamily="18" charset="0"/>
              </a:rPr>
              <a:t>Это написал шестнадцатилетний школьник Сергей Булыгин. </a:t>
            </a:r>
            <a:r>
              <a:rPr lang="ru-RU" sz="1400" i="1" dirty="0" smtClean="0">
                <a:solidFill>
                  <a:prstClr val="black"/>
                </a:solidFill>
                <a:latin typeface="Times New Roman" panose="02020603050405020304" pitchFamily="18" charset="0"/>
                <a:ea typeface="Times New Roman" panose="02020603050405020304" pitchFamily="18" charset="0"/>
              </a:rPr>
              <a:t>						Информацию представил </a:t>
            </a:r>
            <a:r>
              <a:rPr lang="ru-RU" sz="1500" i="1" dirty="0" smtClean="0">
                <a:solidFill>
                  <a:prstClr val="black"/>
                </a:solidFill>
                <a:latin typeface="Times New Roman" panose="02020603050405020304" pitchFamily="18" charset="0"/>
                <a:ea typeface="Times New Roman" panose="02020603050405020304" pitchFamily="18" charset="0"/>
              </a:rPr>
              <a:t>Карпунин Алексей Юрьевич, </a:t>
            </a:r>
          </a:p>
          <a:p>
            <a:pPr algn="ctr"/>
            <a:r>
              <a:rPr lang="ru-RU" sz="15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канд</a:t>
            </a:r>
            <a:r>
              <a:rPr lang="ru-RU" sz="15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экон. наук, доцент кафедры ЭБАиУ</a:t>
            </a:r>
            <a:endParaRPr lang="ru-RU" sz="1500" i="1" dirty="0">
              <a:solidFill>
                <a:prstClr val="black"/>
              </a:solidFill>
              <a:latin typeface="Times New Roman" panose="02020603050405020304" pitchFamily="18" charset="0"/>
              <a:ea typeface="Times New Roman" panose="02020603050405020304" pitchFamily="18" charset="0"/>
            </a:endParaRPr>
          </a:p>
          <a:p>
            <a:pPr indent="360000" algn="just"/>
            <a:endParaRPr lang="ru-RU" sz="1400" i="1" dirty="0">
              <a:solidFill>
                <a:prstClr val="black"/>
              </a:solidFill>
              <a:latin typeface="Times New Roman" panose="02020603050405020304" pitchFamily="18" charset="0"/>
              <a:ea typeface="Times New Roman" panose="02020603050405020304" pitchFamily="18" charset="0"/>
            </a:endParaRPr>
          </a:p>
          <a:p>
            <a:pPr>
              <a:lnSpc>
                <a:spcPct val="110000"/>
              </a:lnSpc>
            </a:pPr>
            <a:endParaRPr lang="ru-RU" sz="16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 name="Рисунок 11" descr="https://pamyat-naroda.ru/local/templates/pn/img/awards/new/Medal_Za_Boevye_zaslugi.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4722" y="4260515"/>
            <a:ext cx="943723" cy="1689909"/>
          </a:xfrm>
          <a:prstGeom prst="rect">
            <a:avLst/>
          </a:prstGeom>
          <a:noFill/>
          <a:ln>
            <a:noFill/>
          </a:ln>
        </p:spPr>
      </p:pic>
      <p:pic>
        <p:nvPicPr>
          <p:cNvPr id="15" name="Рисунок 14" descr="https://pamyat-naroda.ru/local/templates/pn/img/awards/new/Medal_Za_vzyatie_Berlina.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01373" y="4260514"/>
            <a:ext cx="936494" cy="1689909"/>
          </a:xfrm>
          <a:prstGeom prst="rect">
            <a:avLst/>
          </a:prstGeom>
          <a:noFill/>
          <a:ln>
            <a:noFill/>
          </a:ln>
        </p:spPr>
      </p:pic>
      <p:sp>
        <p:nvSpPr>
          <p:cNvPr id="13" name="Прямоугольник 12"/>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 name="Рисунок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6862" y="1145406"/>
            <a:ext cx="2028997" cy="2791838"/>
          </a:xfrm>
          <a:prstGeom prst="rect">
            <a:avLst/>
          </a:prstGeom>
        </p:spPr>
      </p:pic>
    </p:spTree>
    <p:extLst>
      <p:ext uri="{BB962C8B-B14F-4D97-AF65-F5344CB8AC3E}">
        <p14:creationId xmlns:p14="http://schemas.microsoft.com/office/powerpoint/2010/main" val="419511853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1"/>
            <a:ext cx="12192001" cy="6997777"/>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1239122"/>
          </a:xfrm>
          <a:prstGeom prst="rect">
            <a:avLst/>
          </a:prstGeom>
          <a:noFill/>
        </p:spPr>
        <p:txBody>
          <a:bodyPr wrap="square" rtlCol="0">
            <a:spAutoFit/>
          </a:bodyPr>
          <a:lstStyle/>
          <a:p>
            <a:pPr lvl="0" algn="ctr">
              <a:lnSpc>
                <a:spcPct val="107000"/>
              </a:lnSpc>
            </a:pPr>
            <a:r>
              <a:rPr lang="ru-RU" sz="3600" dirty="0" smtClean="0">
                <a:solidFill>
                  <a:srgbClr val="CC0000"/>
                </a:solidFill>
                <a:latin typeface="Futura-Bold" pitchFamily="2" charset="0"/>
              </a:rPr>
              <a:t>Полегаев Василий Михайлович </a:t>
            </a:r>
            <a:endParaRPr lang="ru-RU" sz="3600" dirty="0">
              <a:solidFill>
                <a:srgbClr val="CC0000"/>
              </a:solidFill>
              <a:latin typeface="Futura-Bold" pitchFamily="2" charset="0"/>
            </a:endParaRPr>
          </a:p>
          <a:p>
            <a:pPr algn="ctr"/>
            <a:r>
              <a:rPr lang="en-US" sz="3600" dirty="0" smtClean="0">
                <a:solidFill>
                  <a:srgbClr val="CC0000"/>
                </a:solidFill>
                <a:latin typeface="Futura-Bold" pitchFamily="2" charset="0"/>
              </a:rPr>
              <a:t> </a:t>
            </a:r>
          </a:p>
        </p:txBody>
      </p:sp>
      <p:sp>
        <p:nvSpPr>
          <p:cNvPr id="7" name="TextBox 6"/>
          <p:cNvSpPr txBox="1"/>
          <p:nvPr/>
        </p:nvSpPr>
        <p:spPr>
          <a:xfrm>
            <a:off x="2421082" y="1014784"/>
            <a:ext cx="9684327" cy="2984465"/>
          </a:xfrm>
          <a:prstGeom prst="rect">
            <a:avLst/>
          </a:prstGeom>
          <a:noFill/>
        </p:spPr>
        <p:txBody>
          <a:bodyPr wrap="square" rtlCol="0">
            <a:spAutoFit/>
          </a:bodyPr>
          <a:lstStyle/>
          <a:p>
            <a:pPr lvl="0" indent="450215" algn="just"/>
            <a:r>
              <a:rPr lang="ru-RU" sz="17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Мой дедушка родился 15 июля 1914 года в д. Демкино Стенькинского с/сов. Мервинского района Рязанской области. Был Призван на службу в армии в мае 1936 года и был зачислен в 13 Стрелковый полк телефонистом. В декабре 1937 года был уволен в запас, а когда началась Великая </a:t>
            </a:r>
            <a:r>
              <a:rPr lang="ru-RU" sz="17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Отечественная </a:t>
            </a:r>
            <a:r>
              <a:rPr lang="ru-RU" sz="17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война был призван по мобилизации в июне 1941 года и прошел всю войну. </a:t>
            </a:r>
            <a:endParaRPr lang="ru-RU" sz="17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indent="450215" algn="just"/>
            <a:r>
              <a:rPr lang="ru-RU" sz="17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Его боевой путь начался  в 12 полку ВНОС 16 роты в качестве разведчика - наблюдателя, затем с 1942 года он служил в звании ефрейтора старшим разведчиком 64 отдельного зенитного артиллерийского дивизиона противовоздушной обороны 81 дивизии ПВО. </a:t>
            </a:r>
            <a:endParaRPr lang="ru-RU" sz="17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indent="450215" algn="just"/>
            <a:r>
              <a:rPr lang="ru-RU" sz="1700" dirty="0" smtClean="0">
                <a:solidFill>
                  <a:prstClr val="black"/>
                </a:solidFill>
                <a:latin typeface="Times New Roman" panose="02020603050405020304" pitchFamily="18" charset="0"/>
                <a:ea typeface="Calibri" panose="020F0502020204030204" pitchFamily="34" charset="0"/>
              </a:rPr>
              <a:t>У </a:t>
            </a:r>
            <a:r>
              <a:rPr lang="ru-RU" sz="1700" dirty="0">
                <a:solidFill>
                  <a:prstClr val="black"/>
                </a:solidFill>
                <a:latin typeface="Times New Roman" panose="02020603050405020304" pitchFamily="18" charset="0"/>
                <a:ea typeface="Calibri" panose="020F0502020204030204" pitchFamily="34" charset="0"/>
              </a:rPr>
              <a:t>меня в памяти из детства остались его рассказы про войну, как он, будучи разведчиком, по звуку мотора определял вражеские самолеты, проникал в тыл врага и приносил на себе "языка".</a:t>
            </a:r>
            <a:r>
              <a:rPr lang="ru-RU" sz="17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Историй было много, в том числе и курьезных, о том, как дедушка в лесу подкарауливал немца и захватывал в самый неожиданный для него момент.</a:t>
            </a:r>
            <a:endParaRPr lang="ru-RU" sz="17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p:cNvSpPr txBox="1"/>
          <p:nvPr/>
        </p:nvSpPr>
        <p:spPr>
          <a:xfrm>
            <a:off x="135082" y="3924954"/>
            <a:ext cx="11130795" cy="2194447"/>
          </a:xfrm>
          <a:prstGeom prst="rect">
            <a:avLst/>
          </a:prstGeom>
          <a:noFill/>
        </p:spPr>
        <p:txBody>
          <a:bodyPr wrap="square" rtlCol="0">
            <a:spAutoFit/>
          </a:bodyPr>
          <a:lstStyle/>
          <a:p>
            <a:pPr lvl="0" indent="450215" algn="just"/>
            <a:r>
              <a:rPr lang="ru-RU" sz="15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Умер дедушка в 1983 году, много лет прошло уже после войны, но он по военной привычке делал закрутки из махорки, и очень любил петь военные песни. Самой любимой его песней была "Катюша", он очень часто ее пел, может быть потому что так звали мою бабушку, его любимую жену, которая вместе с детьми ждала его всю </a:t>
            </a:r>
            <a:r>
              <a:rPr lang="ru-RU" sz="15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войну. Дедушка </a:t>
            </a:r>
            <a:r>
              <a:rPr lang="ru-RU" sz="15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был ранен в ногу под Кенигсбергом и чудом остался жив. За участие в боевых действиях дедушка не раз был награжден правительственными наградами: медаль "За боевые заслуги "; медаль "За оборону Москвы"; медаль "За победу над Германией в Великой Отечественной войне 1941-1945 гг."; медаль "За взятие Кенигсберга</a:t>
            </a:r>
            <a:r>
              <a:rPr lang="ru-RU" sz="15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Я </a:t>
            </a:r>
            <a:r>
              <a:rPr lang="ru-RU" sz="15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очень горжусь своим героическим дедушкой и счастлива от того, что помню его живым, и что предоставляется возможность эту память увековечить, поделиться ею с другими людьми и передать будущим поколениям. </a:t>
            </a:r>
          </a:p>
          <a:p>
            <a:pPr algn="ct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Константинова Ирина </a:t>
            </a:r>
            <a:r>
              <a:rPr lang="ru-RU" sz="1400" i="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Викторовна</a:t>
            </a:r>
            <a:r>
              <a:rPr lang="ru-RU" sz="14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канд. экон. наук, доцент кафедры ЭМОП </a:t>
            </a:r>
          </a:p>
          <a:p>
            <a:pPr>
              <a:lnSpc>
                <a:spcPct val="110000"/>
              </a:lnSpc>
            </a:pPr>
            <a:endParaRPr lang="ru-RU" sz="16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TextBox 8"/>
          <p:cNvSpPr txBox="1"/>
          <p:nvPr/>
        </p:nvSpPr>
        <p:spPr>
          <a:xfrm>
            <a:off x="4946472" y="628517"/>
            <a:ext cx="4538162" cy="487506"/>
          </a:xfrm>
          <a:prstGeom prst="rect">
            <a:avLst/>
          </a:prstGeom>
          <a:noFill/>
        </p:spPr>
        <p:txBody>
          <a:bodyPr wrap="square" rtlCol="0">
            <a:spAutoFit/>
          </a:bodyPr>
          <a:lstStyle/>
          <a:p>
            <a:pPr lvl="0" algn="ctr">
              <a:lnSpc>
                <a:spcPct val="107000"/>
              </a:lnSpc>
            </a:pPr>
            <a:r>
              <a:rPr lang="en-US" sz="2400" dirty="0" smtClean="0">
                <a:solidFill>
                  <a:srgbClr val="CC0000"/>
                </a:solidFill>
                <a:latin typeface="Futura-Bold" pitchFamily="2" charset="0"/>
              </a:rPr>
              <a:t>(</a:t>
            </a:r>
            <a:r>
              <a:rPr lang="ru-RU" sz="2400" dirty="0">
                <a:solidFill>
                  <a:srgbClr val="CC0000"/>
                </a:solidFill>
                <a:latin typeface="Futura-Bold" pitchFamily="2" charset="0"/>
              </a:rPr>
              <a:t>15.07.1914 - </a:t>
            </a:r>
            <a:r>
              <a:rPr lang="ru-RU" sz="2400" dirty="0" smtClean="0">
                <a:solidFill>
                  <a:srgbClr val="CC0000"/>
                </a:solidFill>
                <a:latin typeface="Futura-Bold" pitchFamily="2" charset="0"/>
              </a:rPr>
              <a:t>24.06.1983</a:t>
            </a:r>
            <a:r>
              <a:rPr lang="en-US" sz="2400" dirty="0" smtClean="0">
                <a:solidFill>
                  <a:srgbClr val="CC0000"/>
                </a:solidFill>
                <a:latin typeface="Futura-Bold" pitchFamily="2" charset="0"/>
              </a:rPr>
              <a:t>)</a:t>
            </a:r>
            <a:endParaRPr lang="ru-RU" sz="2400" dirty="0" smtClean="0">
              <a:solidFill>
                <a:srgbClr val="CC0000"/>
              </a:solidFill>
              <a:latin typeface="Futura-Bold" pitchFamily="2" charset="0"/>
            </a:endParaRPr>
          </a:p>
        </p:txBody>
      </p:sp>
      <p:sp>
        <p:nvSpPr>
          <p:cNvPr id="2" name="Прямоугольник 1"/>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3" name="Рисунок 12"/>
          <p:cNvPicPr/>
          <p:nvPr/>
        </p:nvPicPr>
        <p:blipFill rotWithShape="1">
          <a:blip r:embed="rId4" cstate="print"/>
          <a:srcRect b="22322"/>
          <a:stretch/>
        </p:blipFill>
        <p:spPr>
          <a:xfrm>
            <a:off x="213072" y="1150774"/>
            <a:ext cx="1994936" cy="2783276"/>
          </a:xfrm>
          <a:prstGeom prst="rect">
            <a:avLst/>
          </a:prstGeom>
        </p:spPr>
      </p:pic>
    </p:spTree>
    <p:extLst>
      <p:ext uri="{BB962C8B-B14F-4D97-AF65-F5344CB8AC3E}">
        <p14:creationId xmlns:p14="http://schemas.microsoft.com/office/powerpoint/2010/main" val="297942433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1"/>
            <a:ext cx="12192001" cy="6948668"/>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1239122"/>
          </a:xfrm>
          <a:prstGeom prst="rect">
            <a:avLst/>
          </a:prstGeom>
          <a:noFill/>
        </p:spPr>
        <p:txBody>
          <a:bodyPr wrap="square" rtlCol="0">
            <a:spAutoFit/>
          </a:bodyPr>
          <a:lstStyle/>
          <a:p>
            <a:pPr lvl="0" algn="ctr">
              <a:lnSpc>
                <a:spcPct val="107000"/>
              </a:lnSpc>
            </a:pPr>
            <a:r>
              <a:rPr lang="ru-RU" sz="3600" dirty="0">
                <a:solidFill>
                  <a:srgbClr val="CC0000"/>
                </a:solidFill>
                <a:latin typeface="Futura-Bold" pitchFamily="2" charset="0"/>
              </a:rPr>
              <a:t>Желонкин Ни­колай Матвеевич </a:t>
            </a:r>
          </a:p>
          <a:p>
            <a:pPr algn="ctr"/>
            <a:r>
              <a:rPr lang="en-US" sz="3600" dirty="0" smtClean="0">
                <a:solidFill>
                  <a:srgbClr val="CC0000"/>
                </a:solidFill>
                <a:latin typeface="Futura-Bold" pitchFamily="2" charset="0"/>
              </a:rPr>
              <a:t> </a:t>
            </a:r>
          </a:p>
        </p:txBody>
      </p:sp>
      <p:sp>
        <p:nvSpPr>
          <p:cNvPr id="7" name="TextBox 6"/>
          <p:cNvSpPr txBox="1"/>
          <p:nvPr/>
        </p:nvSpPr>
        <p:spPr>
          <a:xfrm>
            <a:off x="2553339" y="1032386"/>
            <a:ext cx="9333861" cy="3231654"/>
          </a:xfrm>
          <a:prstGeom prst="rect">
            <a:avLst/>
          </a:prstGeom>
          <a:noFill/>
        </p:spPr>
        <p:txBody>
          <a:bodyPr wrap="square" rtlCol="0">
            <a:spAutoFit/>
          </a:bodyPr>
          <a:lstStyle/>
          <a:p>
            <a:pPr lvl="0" indent="179705" algn="just"/>
            <a:r>
              <a:rPr lang="ru-RU" sz="17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Я хочу рассказать о своём отце – Ни­колае Матвеевиче </a:t>
            </a:r>
            <a:r>
              <a:rPr lang="ru-RU" sz="17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Желонкине</a:t>
            </a:r>
            <a:r>
              <a:rPr lang="ru-RU" sz="17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 ветеране гвардейских воздушно-десантных войск Со­ветской Армии. Его фотография висит на Па­мятной доске в Музее воздушно-десантных войск. В 18 лет в 1941 году он пошёл защищать свою Родину. Враги рвались к Москве. 23 февраля 1942 года около десяти тысяч десантников с техникой, боеприпасами и продоволь­ствием были переброшены за линию фронта. Они совершали дерзкие налёты на вражеские объекты. Храбро сражался и мой отец. Его героизм оценил маршал Г.К. Жуков, вру­чив ему орден Красной Звезды. </a:t>
            </a:r>
          </a:p>
          <a:p>
            <a:pPr lvl="0" indent="179705" algn="just"/>
            <a:r>
              <a:rPr lang="ru-RU" sz="17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Был </a:t>
            </a:r>
            <a:r>
              <a:rPr lang="ru-RU" sz="17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в его жизни и страшный немецкий плен, концлагеря в Польше и Германии. Здесь он лишь чудом остался жив. Войну мой отец закончил в Берлине. На память о же­стоких сражениях остались ранения, боевые награды и бесконечные воспоминания о том, что пришлось испытать.</a:t>
            </a:r>
            <a:r>
              <a:rPr lang="en-US" sz="17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ru-RU" sz="17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После войны Николай Матвеевич более 40 лет руководил отделом капитального строи­тельства Рязанского райисполкома, а затем трудился в газовой службе района</a:t>
            </a:r>
            <a:r>
              <a:rPr lang="ru-RU" sz="17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sz="17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p:cNvSpPr txBox="1"/>
          <p:nvPr/>
        </p:nvSpPr>
        <p:spPr>
          <a:xfrm>
            <a:off x="183214" y="4177820"/>
            <a:ext cx="11222728" cy="1680460"/>
          </a:xfrm>
          <a:prstGeom prst="rect">
            <a:avLst/>
          </a:prstGeom>
          <a:noFill/>
        </p:spPr>
        <p:txBody>
          <a:bodyPr wrap="square" rtlCol="0">
            <a:spAutoFit/>
          </a:bodyPr>
          <a:lstStyle/>
          <a:p>
            <a:pPr lvl="0" indent="179705" algn="just"/>
            <a:r>
              <a:rPr lang="ru-RU" sz="17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Многое </a:t>
            </a:r>
            <a:r>
              <a:rPr lang="ru-RU" sz="17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сделала для фронта, для Победы и моя мама Мария Андреевна. В годы войны она была секретарём райкома комсомола, а затем воспитала не одно поколение учени­ков. Ей присвоено звание «Заслуженный учи­тель». </a:t>
            </a:r>
          </a:p>
          <a:p>
            <a:pPr lvl="0" indent="179705" algn="just"/>
            <a:r>
              <a:rPr lang="ru-RU" sz="17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Внук Николая Матвеевича – мой сын на­всегда запомнил слова своего легендарного деда: «Главное, чтобы тебя уважали люди. Всё можно купить, но уважение людей невозмож­но приобрести ни за какие деньги». </a:t>
            </a:r>
          </a:p>
          <a:p>
            <a:pPr lvl="0" algn="ctr">
              <a:lnSpc>
                <a:spcPct val="120000"/>
              </a:lnSpc>
            </a:pPr>
            <a:r>
              <a:rPr lang="ru-RU" sz="16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Мы гордимся своим отцом и </a:t>
            </a:r>
            <a:r>
              <a:rPr lang="ru-RU" sz="16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дедом!</a:t>
            </a:r>
          </a:p>
          <a:p>
            <a:pPr lvl="0" algn="ctr"/>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Михайлова </a:t>
            </a:r>
            <a:r>
              <a:rPr lang="ru-RU" sz="16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Людмила Николаевна, сотрудник </a:t>
            </a:r>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военного учебного центра РГРТУ</a:t>
            </a:r>
            <a:endParaRPr lang="ru-RU" sz="16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TextBox 8"/>
          <p:cNvSpPr txBox="1"/>
          <p:nvPr/>
        </p:nvSpPr>
        <p:spPr>
          <a:xfrm>
            <a:off x="4946472" y="628517"/>
            <a:ext cx="4538162" cy="458459"/>
          </a:xfrm>
          <a:prstGeom prst="rect">
            <a:avLst/>
          </a:prstGeom>
          <a:noFill/>
        </p:spPr>
        <p:txBody>
          <a:bodyPr wrap="square" rtlCol="0">
            <a:spAutoFit/>
          </a:bodyPr>
          <a:lstStyle/>
          <a:p>
            <a:pPr algn="ctr">
              <a:lnSpc>
                <a:spcPct val="107000"/>
              </a:lnSpc>
            </a:pPr>
            <a:r>
              <a:rPr lang="en-US" sz="2400" dirty="0" smtClean="0">
                <a:solidFill>
                  <a:srgbClr val="CC0000"/>
                </a:solidFill>
                <a:latin typeface="Futura-Bold" pitchFamily="2" charset="0"/>
              </a:rPr>
              <a:t>(</a:t>
            </a:r>
            <a:r>
              <a:rPr lang="ru-RU" sz="2400" dirty="0" smtClean="0">
                <a:solidFill>
                  <a:srgbClr val="CC0000"/>
                </a:solidFill>
                <a:latin typeface="Futura-Bold" pitchFamily="2" charset="0"/>
              </a:rPr>
              <a:t>22.04.1922 </a:t>
            </a:r>
            <a:r>
              <a:rPr lang="ru-RU" sz="2400" dirty="0">
                <a:solidFill>
                  <a:srgbClr val="CC0000"/>
                </a:solidFill>
                <a:latin typeface="Futura-Bold" pitchFamily="2" charset="0"/>
              </a:rPr>
              <a:t>- </a:t>
            </a:r>
            <a:r>
              <a:rPr lang="ru-RU" sz="2400" dirty="0" smtClean="0">
                <a:solidFill>
                  <a:srgbClr val="CC0000"/>
                </a:solidFill>
                <a:latin typeface="Futura-Bold" pitchFamily="2" charset="0"/>
              </a:rPr>
              <a:t>12.06.2000</a:t>
            </a:r>
            <a:r>
              <a:rPr lang="en-US" sz="2400" dirty="0" smtClean="0">
                <a:solidFill>
                  <a:srgbClr val="CC0000"/>
                </a:solidFill>
                <a:latin typeface="Futura-Bold" pitchFamily="2" charset="0"/>
              </a:rPr>
              <a:t>)</a:t>
            </a:r>
            <a:endParaRPr lang="ru-RU" sz="2400" dirty="0" smtClean="0">
              <a:solidFill>
                <a:srgbClr val="CC0000"/>
              </a:solidFill>
              <a:latin typeface="Futura-Bold" pitchFamily="2" charset="0"/>
            </a:endParaRPr>
          </a:p>
        </p:txBody>
      </p:sp>
      <p:sp>
        <p:nvSpPr>
          <p:cNvPr id="10" name="Прямоугольник 9"/>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 name="Рисунок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968" y="1138886"/>
            <a:ext cx="2005143" cy="2781662"/>
          </a:xfrm>
          <a:prstGeom prst="rect">
            <a:avLst/>
          </a:prstGeom>
        </p:spPr>
      </p:pic>
    </p:spTree>
    <p:extLst>
      <p:ext uri="{BB962C8B-B14F-4D97-AF65-F5344CB8AC3E}">
        <p14:creationId xmlns:p14="http://schemas.microsoft.com/office/powerpoint/2010/main" val="69012722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85061"/>
            <a:ext cx="12192001" cy="6943061"/>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2689532" y="38645"/>
            <a:ext cx="8974383" cy="1608454"/>
          </a:xfrm>
          <a:prstGeom prst="rect">
            <a:avLst/>
          </a:prstGeom>
          <a:noFill/>
        </p:spPr>
        <p:txBody>
          <a:bodyPr wrap="square" rtlCol="0">
            <a:spAutoFit/>
          </a:bodyPr>
          <a:lstStyle/>
          <a:p>
            <a:pPr algn="ctr"/>
            <a:r>
              <a:rPr lang="ru-RU" sz="3600" dirty="0" smtClean="0">
                <a:solidFill>
                  <a:srgbClr val="CC0000"/>
                </a:solidFill>
                <a:latin typeface="Futura-Bold" pitchFamily="2" charset="0"/>
              </a:rPr>
              <a:t>Гончаров Борис Петрович</a:t>
            </a:r>
          </a:p>
          <a:p>
            <a:pPr lvl="0" algn="ctr"/>
            <a:r>
              <a:rPr lang="ru-RU" sz="2400" dirty="0" smtClean="0">
                <a:solidFill>
                  <a:srgbClr val="CC0000"/>
                </a:solidFill>
                <a:latin typeface="Futura-Bold" pitchFamily="2" charset="0"/>
              </a:rPr>
              <a:t>(07.07.1917 - 14.10.1997)</a:t>
            </a:r>
          </a:p>
          <a:p>
            <a:pPr algn="ctr">
              <a:lnSpc>
                <a:spcPct val="107000"/>
              </a:lnSpc>
            </a:pPr>
            <a:endParaRPr lang="en-US" sz="3600" dirty="0">
              <a:solidFill>
                <a:srgbClr val="CC0000"/>
              </a:solidFill>
              <a:latin typeface="Futura-Bold" pitchFamily="2" charset="0"/>
            </a:endParaRPr>
          </a:p>
        </p:txBody>
      </p:sp>
      <p:sp>
        <p:nvSpPr>
          <p:cNvPr id="7" name="TextBox 6"/>
          <p:cNvSpPr txBox="1"/>
          <p:nvPr/>
        </p:nvSpPr>
        <p:spPr>
          <a:xfrm>
            <a:off x="2325296" y="956930"/>
            <a:ext cx="9710052" cy="3189767"/>
          </a:xfrm>
          <a:prstGeom prst="rect">
            <a:avLst/>
          </a:prstGeom>
          <a:noFill/>
        </p:spPr>
        <p:txBody>
          <a:bodyPr wrap="square" rtlCol="0">
            <a:noAutofit/>
          </a:bodyPr>
          <a:lstStyle/>
          <a:p>
            <a:pPr indent="450215" algn="just">
              <a:spcAft>
                <a:spcPts val="0"/>
              </a:spcAft>
            </a:pPr>
            <a:r>
              <a:rPr lang="ru-RU" sz="1700" dirty="0" smtClean="0">
                <a:latin typeface="Times New Roman" panose="02020603050405020304" pitchFamily="18" charset="0"/>
              </a:rPr>
              <a:t>Мой дед </a:t>
            </a:r>
            <a:r>
              <a:rPr lang="ru-RU" sz="1700" dirty="0">
                <a:latin typeface="Times New Roman" panose="02020603050405020304" pitchFamily="18" charset="0"/>
              </a:rPr>
              <a:t>родился </a:t>
            </a:r>
            <a:r>
              <a:rPr lang="ru-RU" sz="1700" dirty="0" smtClean="0">
                <a:latin typeface="Times New Roman" panose="02020603050405020304" pitchFamily="18" charset="0"/>
              </a:rPr>
              <a:t>в </a:t>
            </a:r>
            <a:r>
              <a:rPr lang="ru-RU" sz="1700" dirty="0">
                <a:latin typeface="Times New Roman" panose="02020603050405020304" pitchFamily="18" charset="0"/>
              </a:rPr>
              <a:t>селе Чулково Скопинского </a:t>
            </a:r>
            <a:r>
              <a:rPr lang="ru-RU" sz="1700" dirty="0" smtClean="0">
                <a:latin typeface="Times New Roman" panose="02020603050405020304" pitchFamily="18" charset="0"/>
              </a:rPr>
              <a:t>уезда. Прожил он долгую </a:t>
            </a:r>
            <a:r>
              <a:rPr lang="ru-RU" sz="1700" dirty="0">
                <a:latin typeface="Times New Roman" panose="02020603050405020304" pitchFamily="18" charset="0"/>
              </a:rPr>
              <a:t>и героическую жизнь. В 1938 году он закончил Киевское медицинское училище и в этом же году был призван в РККА. В 1940 году Борис Петрович участвовал в Финской войне. На фронте Великой Отечественной войны дед с 22 июня 1941 года – старшина медицинской службы батареи 533 истребительно - противотанкового артиллерийского Кобринского Краснознамённого орденов Суворова и Кутузова полка РГК, 61 Армии, 1 Белорусского фронта. </a:t>
            </a:r>
            <a:r>
              <a:rPr lang="ru-RU" sz="1700" dirty="0" smtClean="0">
                <a:latin typeface="Times New Roman" panose="02020603050405020304" pitchFamily="18" charset="0"/>
              </a:rPr>
              <a:t>Бойцам </a:t>
            </a:r>
            <a:r>
              <a:rPr lang="ru-RU" sz="1700" dirty="0">
                <a:latin typeface="Times New Roman" panose="02020603050405020304" pitchFamily="18" charset="0"/>
              </a:rPr>
              <a:t>истребительно - противотанковых подразделений завидовали и — одновременно — сочувствовали. «Ствол длинный, жизнь короткая» — это прозвище, намекающее на высокую смертность, досталось солдатам и офицерам, воевавшим в истребительно-противотанковой артиллерии (ИПТА) Красной армии. Главное предназначение «иптаповцев», как их называли на фронте, — уничтожение танков и других бронированных машин. Вели они огонь прямой наводкой, по принципу «кто кого?». Опоздал, допустил секундную оплошность — погиб сам. На долю истребительно-противотанковой артиллерии пришлось 70% уничтоженных немецких танков. </a:t>
            </a:r>
            <a:endParaRPr lang="ru-RU" sz="1700" dirty="0"/>
          </a:p>
          <a:p>
            <a:pPr indent="450215" algn="just"/>
            <a:endParaRPr lang="ru-RU" sz="1700" dirty="0">
              <a:solidFill>
                <a:prstClr val="black"/>
              </a:solidFill>
              <a:ea typeface="Calibri" panose="020F0502020204030204" pitchFamily="34" charset="0"/>
              <a:cs typeface="Times New Roman" panose="02020603050405020304" pitchFamily="18" charset="0"/>
            </a:endParaRPr>
          </a:p>
        </p:txBody>
      </p:sp>
      <p:sp>
        <p:nvSpPr>
          <p:cNvPr id="8" name="TextBox 7"/>
          <p:cNvSpPr txBox="1"/>
          <p:nvPr/>
        </p:nvSpPr>
        <p:spPr>
          <a:xfrm>
            <a:off x="86969" y="4110601"/>
            <a:ext cx="11121269" cy="1544240"/>
          </a:xfrm>
          <a:prstGeom prst="rect">
            <a:avLst/>
          </a:prstGeom>
          <a:noFill/>
        </p:spPr>
        <p:txBody>
          <a:bodyPr wrap="square" rtlCol="0">
            <a:noAutofit/>
          </a:bodyPr>
          <a:lstStyle/>
          <a:p>
            <a:pPr indent="450215" algn="just">
              <a:spcAft>
                <a:spcPts val="0"/>
              </a:spcAft>
            </a:pPr>
            <a:r>
              <a:rPr lang="ru-RU" sz="1700" dirty="0">
                <a:latin typeface="Times New Roman" panose="02020603050405020304" pitchFamily="18" charset="0"/>
              </a:rPr>
              <a:t>Со своим полком Борис Петрович прошел боевой путь от обороны Москвы до самого Берлина. Победу встретил на реке Эльбе, недалеко от города Виттенберг. Его полк всегда был на переднем краю самых тяжелых баталий, встречая танковые удары гитлеровцев, поэтому география службы Бориса Петровича весьма обширная. </a:t>
            </a:r>
            <a:endParaRPr lang="ru-RU" sz="1700" dirty="0" smtClean="0">
              <a:latin typeface="Times New Roman" panose="02020603050405020304" pitchFamily="18" charset="0"/>
            </a:endParaRPr>
          </a:p>
          <a:p>
            <a:pPr indent="450215" algn="just">
              <a:spcAft>
                <a:spcPts val="0"/>
              </a:spcAft>
            </a:pPr>
            <a:r>
              <a:rPr lang="ru-RU" sz="1700" dirty="0" smtClean="0">
                <a:latin typeface="Times New Roman" panose="02020603050405020304" pitchFamily="18" charset="0"/>
              </a:rPr>
              <a:t>Он </a:t>
            </a:r>
            <a:r>
              <a:rPr lang="ru-RU" sz="1700" dirty="0">
                <a:latin typeface="Times New Roman" panose="02020603050405020304" pitchFamily="18" charset="0"/>
              </a:rPr>
              <a:t>участвовал в боях за Москву, Брянск, Орел, освобождал советскую Украину, Белоруссию, Прибалтику, форсировал реку Одер и, наконец, принимал участие в Берлинской </a:t>
            </a:r>
            <a:r>
              <a:rPr lang="ru-RU" sz="1700" dirty="0" smtClean="0">
                <a:latin typeface="Times New Roman" panose="02020603050405020304" pitchFamily="18" charset="0"/>
              </a:rPr>
              <a:t>операции.</a:t>
            </a:r>
          </a:p>
          <a:p>
            <a:pPr indent="450215" algn="just">
              <a:spcAft>
                <a:spcPts val="0"/>
              </a:spcAft>
            </a:pPr>
            <a:r>
              <a:rPr lang="ru-RU" sz="1700" i="1" dirty="0">
                <a:effectLst/>
                <a:latin typeface="Times New Roman" panose="02020603050405020304" pitchFamily="18" charset="0"/>
              </a:rPr>
              <a:t>	</a:t>
            </a:r>
            <a:r>
              <a:rPr lang="ru-RU" sz="1700" i="1" dirty="0" smtClean="0">
                <a:effectLst/>
                <a:latin typeface="Times New Roman" panose="02020603050405020304" pitchFamily="18" charset="0"/>
              </a:rPr>
              <a:t>						         </a:t>
            </a:r>
            <a:r>
              <a:rPr lang="ru-RU" sz="1400" i="1" dirty="0" smtClean="0">
                <a:effectLst/>
                <a:latin typeface="Times New Roman" panose="02020603050405020304" pitchFamily="18" charset="0"/>
              </a:rPr>
              <a:t>Продолжение на следующем слайде</a:t>
            </a:r>
            <a:endParaRPr lang="ru-RU" sz="1400" i="1" dirty="0">
              <a:effectLst/>
            </a:endParaRPr>
          </a:p>
        </p:txBody>
      </p:sp>
      <p:sp>
        <p:nvSpPr>
          <p:cNvPr id="13" name="Прямоугольник 12"/>
          <p:cNvSpPr/>
          <p:nvPr/>
        </p:nvSpPr>
        <p:spPr>
          <a:xfrm>
            <a:off x="163879" y="1149692"/>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1" name="Рисунок 10"/>
          <p:cNvPicPr>
            <a:picLocks noChangeAspect="1"/>
          </p:cNvPicPr>
          <p:nvPr/>
        </p:nvPicPr>
        <p:blipFill rotWithShape="1">
          <a:blip r:embed="rId4" cstate="print">
            <a:extLst>
              <a:ext uri="{28A0092B-C50C-407E-A947-70E740481C1C}">
                <a14:useLocalDpi xmlns:a14="http://schemas.microsoft.com/office/drawing/2010/main" val="0"/>
              </a:ext>
            </a:extLst>
          </a:blip>
          <a:srcRect l="3788" t="1" r="4365" b="7086"/>
          <a:stretch/>
        </p:blipFill>
        <p:spPr>
          <a:xfrm>
            <a:off x="189711" y="1149692"/>
            <a:ext cx="2018188" cy="2810238"/>
          </a:xfrm>
          <a:prstGeom prst="rect">
            <a:avLst/>
          </a:prstGeom>
        </p:spPr>
      </p:pic>
    </p:spTree>
    <p:extLst>
      <p:ext uri="{BB962C8B-B14F-4D97-AF65-F5344CB8AC3E}">
        <p14:creationId xmlns:p14="http://schemas.microsoft.com/office/powerpoint/2010/main" val="11188341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85061"/>
            <a:ext cx="12192001" cy="6943061"/>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641842"/>
          </a:xfrm>
          <a:prstGeom prst="rect">
            <a:avLst/>
          </a:prstGeom>
          <a:noFill/>
        </p:spPr>
        <p:txBody>
          <a:bodyPr wrap="square" rtlCol="0">
            <a:spAutoFit/>
          </a:bodyPr>
          <a:lstStyle/>
          <a:p>
            <a:pPr algn="ctr">
              <a:lnSpc>
                <a:spcPct val="107000"/>
              </a:lnSpc>
            </a:pPr>
            <a:r>
              <a:rPr lang="ru-RU" sz="3600" dirty="0">
                <a:solidFill>
                  <a:srgbClr val="CC0000"/>
                </a:solidFill>
                <a:latin typeface="Futura-Bold" pitchFamily="2" charset="0"/>
              </a:rPr>
              <a:t>Гончаров Борис </a:t>
            </a:r>
            <a:r>
              <a:rPr lang="ru-RU" sz="3600" dirty="0" smtClean="0">
                <a:solidFill>
                  <a:srgbClr val="CC0000"/>
                </a:solidFill>
                <a:latin typeface="Futura-Bold" pitchFamily="2" charset="0"/>
              </a:rPr>
              <a:t>Петрович </a:t>
            </a:r>
            <a:endParaRPr lang="en-US" sz="3600" dirty="0">
              <a:solidFill>
                <a:srgbClr val="CC0000"/>
              </a:solidFill>
              <a:latin typeface="Futura-Bold" pitchFamily="2" charset="0"/>
            </a:endParaRPr>
          </a:p>
        </p:txBody>
      </p:sp>
      <p:sp>
        <p:nvSpPr>
          <p:cNvPr id="7" name="TextBox 6"/>
          <p:cNvSpPr txBox="1"/>
          <p:nvPr/>
        </p:nvSpPr>
        <p:spPr>
          <a:xfrm>
            <a:off x="179334" y="1045322"/>
            <a:ext cx="11833329" cy="3464835"/>
          </a:xfrm>
          <a:prstGeom prst="rect">
            <a:avLst/>
          </a:prstGeom>
          <a:noFill/>
        </p:spPr>
        <p:txBody>
          <a:bodyPr wrap="square" rtlCol="0">
            <a:noAutofit/>
          </a:bodyPr>
          <a:lstStyle/>
          <a:p>
            <a:pPr indent="450215" algn="just">
              <a:spcAft>
                <a:spcPts val="0"/>
              </a:spcAft>
            </a:pPr>
            <a:r>
              <a:rPr lang="ru-RU" sz="1600" dirty="0">
                <a:latin typeface="Times New Roman" panose="02020603050405020304" pitchFamily="18" charset="0"/>
              </a:rPr>
              <a:t>Благодаря Богу, судьбе или счастливой дате рождения Борис Петрович остался жив, и даже ни разу не был ранен, хотя, читая описания его подвигов из наградных листов, невозможно не удивиться. Дед был награжден большим количеством медалей и орденов. Я с детства помню, как он с трудом надевал «парадный» пиджак на 9 мая – такой он был тяжелый от наград.</a:t>
            </a:r>
            <a:endParaRPr lang="ru-RU" sz="1600" dirty="0"/>
          </a:p>
          <a:p>
            <a:pPr indent="450215" algn="just">
              <a:spcAft>
                <a:spcPts val="0"/>
              </a:spcAft>
            </a:pPr>
            <a:r>
              <a:rPr lang="ru-RU" sz="1600" dirty="0">
                <a:latin typeface="Times New Roman" panose="02020603050405020304" pitchFamily="18" charset="0"/>
              </a:rPr>
              <a:t>Дед никогда не любил вспоминать о войне и о своих боевых подвигах, поэтому информация из наградных документов, которые наша семья позднее изучила благодаря сети Интернет, стала для меня откровением. </a:t>
            </a:r>
            <a:r>
              <a:rPr lang="ru-RU" sz="1600" dirty="0" smtClean="0">
                <a:latin typeface="Times New Roman" panose="02020603050405020304" pitchFamily="18" charset="0"/>
              </a:rPr>
              <a:t>Из </a:t>
            </a:r>
            <a:r>
              <a:rPr lang="ru-RU" sz="1600" dirty="0">
                <a:latin typeface="Times New Roman" panose="02020603050405020304" pitchFamily="18" charset="0"/>
              </a:rPr>
              <a:t>описания подвига, за который старшина Гончаров удостоился </a:t>
            </a:r>
            <a:r>
              <a:rPr lang="ru-RU" sz="1600" b="1" dirty="0">
                <a:latin typeface="Times New Roman" panose="02020603050405020304" pitchFamily="18" charset="0"/>
              </a:rPr>
              <a:t>первого ордена</a:t>
            </a:r>
            <a:r>
              <a:rPr lang="ru-RU" sz="1600" dirty="0">
                <a:latin typeface="Times New Roman" panose="02020603050405020304" pitchFamily="18" charset="0"/>
              </a:rPr>
              <a:t> </a:t>
            </a:r>
            <a:r>
              <a:rPr lang="ru-RU" sz="1600" b="1" dirty="0">
                <a:latin typeface="Times New Roman" panose="02020603050405020304" pitchFamily="18" charset="0"/>
              </a:rPr>
              <a:t>Красной звезды,</a:t>
            </a:r>
            <a:r>
              <a:rPr lang="ru-RU" sz="1600" dirty="0">
                <a:latin typeface="Times New Roman" panose="02020603050405020304" pitchFamily="18" charset="0"/>
              </a:rPr>
              <a:t> следует, что в ходе битвы за освобождение города Риги в октябре 1944 года он не только вынес с поля боя 15 раненых бойцов с оружием под непрерывным артиллерийским огнем противника, но и проявил инициативу и в одиночку разминировал минное поле, извлек 20 противотанковых мин, чем обеспечил возможность своей батарее продвинуться вперед.</a:t>
            </a:r>
            <a:endParaRPr lang="ru-RU" sz="1600" dirty="0"/>
          </a:p>
          <a:p>
            <a:pPr lvl="0" indent="450215" algn="just"/>
            <a:r>
              <a:rPr lang="ru-RU" sz="1600" b="1" dirty="0">
                <a:latin typeface="Times New Roman" panose="02020603050405020304" pitchFamily="18" charset="0"/>
              </a:rPr>
              <a:t>Второй орден Красной звезды</a:t>
            </a:r>
            <a:r>
              <a:rPr lang="ru-RU" sz="1600" dirty="0">
                <a:latin typeface="Times New Roman" panose="02020603050405020304" pitchFamily="18" charset="0"/>
              </a:rPr>
              <a:t> Борис Петрович заслужил при прорыве обороны на реке Одер в начале 1945 года, когда под сильным артиллерийским и пулеметным огнем противника, оказал первую медицинскую помощь и вынес с поля боя вместе с оружием 44 раненых</a:t>
            </a:r>
            <a:r>
              <a:rPr lang="ru-RU" sz="1600" dirty="0" smtClean="0">
                <a:latin typeface="Times New Roman" panose="02020603050405020304" pitchFamily="18" charset="0"/>
              </a:rPr>
              <a:t>.</a:t>
            </a:r>
            <a:r>
              <a:rPr lang="ru-RU" sz="1600" dirty="0">
                <a:solidFill>
                  <a:prstClr val="black"/>
                </a:solidFill>
                <a:latin typeface="Times New Roman" panose="02020603050405020304" pitchFamily="18" charset="0"/>
              </a:rPr>
              <a:t> </a:t>
            </a:r>
            <a:endParaRPr lang="ru-RU" sz="1600" dirty="0" smtClean="0">
              <a:solidFill>
                <a:prstClr val="black"/>
              </a:solidFill>
              <a:latin typeface="Times New Roman" panose="02020603050405020304" pitchFamily="18" charset="0"/>
            </a:endParaRPr>
          </a:p>
          <a:p>
            <a:pPr indent="450215" algn="just">
              <a:spcAft>
                <a:spcPts val="0"/>
              </a:spcAft>
            </a:pPr>
            <a:endParaRPr lang="ru-RU" sz="1400" dirty="0"/>
          </a:p>
          <a:p>
            <a:pPr indent="450215" algn="just"/>
            <a:endParaRPr lang="ru-RU" sz="1700" dirty="0">
              <a:solidFill>
                <a:prstClr val="black"/>
              </a:solidFill>
              <a:ea typeface="Calibri" panose="020F0502020204030204" pitchFamily="34" charset="0"/>
              <a:cs typeface="Times New Roman" panose="02020603050405020304" pitchFamily="18" charset="0"/>
            </a:endParaRPr>
          </a:p>
        </p:txBody>
      </p:sp>
      <p:sp>
        <p:nvSpPr>
          <p:cNvPr id="8" name="TextBox 7"/>
          <p:cNvSpPr txBox="1"/>
          <p:nvPr/>
        </p:nvSpPr>
        <p:spPr>
          <a:xfrm>
            <a:off x="191058" y="3988012"/>
            <a:ext cx="11074819" cy="1847304"/>
          </a:xfrm>
          <a:prstGeom prst="rect">
            <a:avLst/>
          </a:prstGeom>
          <a:noFill/>
        </p:spPr>
        <p:txBody>
          <a:bodyPr wrap="square" rtlCol="0">
            <a:noAutofit/>
          </a:bodyPr>
          <a:lstStyle/>
          <a:p>
            <a:pPr lvl="0" indent="450215" algn="just"/>
            <a:r>
              <a:rPr lang="ru-RU" sz="1600" dirty="0">
                <a:solidFill>
                  <a:prstClr val="black"/>
                </a:solidFill>
                <a:latin typeface="Times New Roman" panose="02020603050405020304" pitchFamily="18" charset="0"/>
              </a:rPr>
              <a:t>После войны дед жил обычной жизнью, работал на заводе в инструментально-слесарном цехе. Я запомнила его весёлым и деятельным человеком, мастером на все руки. О своем боевом прошлом он обычно не рассказывал ничего, кроме житейских солдатских историй. </a:t>
            </a:r>
            <a:r>
              <a:rPr lang="ru-RU" sz="1600" dirty="0" smtClean="0">
                <a:latin typeface="Times New Roman" panose="02020603050405020304" pitchFamily="18" charset="0"/>
              </a:rPr>
              <a:t>Спустя </a:t>
            </a:r>
            <a:r>
              <a:rPr lang="ru-RU" sz="1600" dirty="0">
                <a:latin typeface="Times New Roman" panose="02020603050405020304" pitchFamily="18" charset="0"/>
              </a:rPr>
              <a:t>годы, я стала понимать, что он не любил вспоминать о войне, именно потому, что война – это страшно, это смерть, лишения и потеря друзей. Люди должны жить мирной жизнью, ведь именно ради этого он, так же, как миллионы советских солдат, совершил свой героический подвиг. </a:t>
            </a:r>
            <a:endParaRPr lang="ru-RU" sz="1600" dirty="0" smtClean="0">
              <a:latin typeface="Times New Roman" panose="02020603050405020304" pitchFamily="18" charset="0"/>
            </a:endParaRPr>
          </a:p>
          <a:p>
            <a:pPr lvl="0" indent="450215" algn="just"/>
            <a:r>
              <a:rPr lang="ru-RU" sz="1600" dirty="0" smtClean="0">
                <a:latin typeface="Times New Roman" panose="02020603050405020304" pitchFamily="18" charset="0"/>
              </a:rPr>
              <a:t>Подвиг</a:t>
            </a:r>
            <a:r>
              <a:rPr lang="ru-RU" sz="1600" dirty="0">
                <a:latin typeface="Times New Roman" panose="02020603050405020304" pitchFamily="18" charset="0"/>
              </a:rPr>
              <a:t>, который никогда не будет </a:t>
            </a:r>
            <a:r>
              <a:rPr lang="ru-RU" sz="1600" dirty="0" smtClean="0">
                <a:latin typeface="Times New Roman" panose="02020603050405020304" pitchFamily="18" charset="0"/>
              </a:rPr>
              <a:t>забыт!</a:t>
            </a:r>
            <a:r>
              <a:rPr lang="ru-RU" sz="1600" dirty="0" smtClean="0"/>
              <a:t>		</a:t>
            </a:r>
          </a:p>
          <a:p>
            <a:pPr lvl="0" indent="450215" algn="just"/>
            <a:r>
              <a:rPr lang="ru-RU" sz="1400" i="1" dirty="0" smtClean="0">
                <a:solidFill>
                  <a:prstClr val="black"/>
                </a:solidFill>
                <a:latin typeface="Times New Roman" panose="02020603050405020304" pitchFamily="18" charset="0"/>
                <a:ea typeface="Times New Roman" panose="02020603050405020304" pitchFamily="18" charset="0"/>
              </a:rPr>
              <a:t>                                                                                                 </a:t>
            </a:r>
            <a:r>
              <a:rPr lang="ru-RU" sz="1400" i="1" dirty="0" err="1" smtClean="0">
                <a:solidFill>
                  <a:prstClr val="black"/>
                </a:solidFill>
                <a:latin typeface="Times New Roman" panose="02020603050405020304" pitchFamily="18" charset="0"/>
                <a:ea typeface="Times New Roman" panose="02020603050405020304" pitchFamily="18" charset="0"/>
              </a:rPr>
              <a:t>Покидышева</a:t>
            </a:r>
            <a:r>
              <a:rPr lang="ru-RU" sz="1400" i="1" dirty="0" smtClean="0">
                <a:solidFill>
                  <a:prstClr val="black"/>
                </a:solidFill>
                <a:latin typeface="Times New Roman" panose="02020603050405020304" pitchFamily="18" charset="0"/>
                <a:ea typeface="Times New Roman" panose="02020603050405020304" pitchFamily="18" charset="0"/>
              </a:rPr>
              <a:t> Ирина Анатольевна, </a:t>
            </a:r>
            <a:r>
              <a:rPr lang="ru-RU" sz="1400" i="1" dirty="0">
                <a:latin typeface="Times New Roman" panose="02020603050405020304" pitchFamily="18" charset="0"/>
                <a:ea typeface="Times New Roman" panose="02020603050405020304" pitchFamily="18" charset="0"/>
              </a:rPr>
              <a:t>з</a:t>
            </a:r>
            <a:r>
              <a:rPr lang="ru-RU" sz="1400" i="1" dirty="0" smtClean="0">
                <a:latin typeface="Times New Roman" panose="02020603050405020304" pitchFamily="18" charset="0"/>
                <a:ea typeface="Calibri" panose="020F0502020204030204" pitchFamily="34" charset="0"/>
              </a:rPr>
              <a:t>ам. директора </a:t>
            </a:r>
            <a:r>
              <a:rPr lang="ru-RU" sz="1400" i="1" dirty="0">
                <a:latin typeface="Times New Roman" panose="02020603050405020304" pitchFamily="18" charset="0"/>
                <a:ea typeface="Calibri" panose="020F0502020204030204" pitchFamily="34" charset="0"/>
              </a:rPr>
              <a:t>НБ РГРТУ </a:t>
            </a:r>
            <a:endParaRPr lang="ru-RU" sz="1400" i="1" dirty="0">
              <a:solidFill>
                <a:prstClr val="black"/>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8434309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192001" cy="6942222"/>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2699499" y="39676"/>
            <a:ext cx="9248490" cy="1608454"/>
          </a:xfrm>
          <a:prstGeom prst="rect">
            <a:avLst/>
          </a:prstGeom>
          <a:noFill/>
        </p:spPr>
        <p:txBody>
          <a:bodyPr wrap="square" rtlCol="0">
            <a:spAutoFit/>
          </a:bodyPr>
          <a:lstStyle/>
          <a:p>
            <a:pPr lvl="0" algn="ctr"/>
            <a:r>
              <a:rPr lang="ru-RU" sz="3600" dirty="0" smtClean="0">
                <a:solidFill>
                  <a:srgbClr val="CC0000"/>
                </a:solidFill>
                <a:latin typeface="Futura-Bold" pitchFamily="2" charset="0"/>
              </a:rPr>
              <a:t>Пчелкин Дмитрий Ильич</a:t>
            </a:r>
          </a:p>
          <a:p>
            <a:pPr lvl="0" algn="ctr"/>
            <a:r>
              <a:rPr lang="ru-RU" sz="2400" dirty="0" smtClean="0">
                <a:solidFill>
                  <a:srgbClr val="CC0000"/>
                </a:solidFill>
                <a:latin typeface="Futura-Bold" pitchFamily="2" charset="0"/>
              </a:rPr>
              <a:t>(7.11.1921 </a:t>
            </a:r>
            <a:r>
              <a:rPr lang="ru-RU" sz="2400" dirty="0">
                <a:solidFill>
                  <a:srgbClr val="CC0000"/>
                </a:solidFill>
                <a:latin typeface="Futura-Bold" pitchFamily="2" charset="0"/>
              </a:rPr>
              <a:t>– </a:t>
            </a:r>
            <a:r>
              <a:rPr lang="ru-RU" sz="2400" dirty="0" smtClean="0">
                <a:solidFill>
                  <a:srgbClr val="CC0000"/>
                </a:solidFill>
                <a:latin typeface="Futura-Bold" pitchFamily="2" charset="0"/>
              </a:rPr>
              <a:t>7.11.2008)</a:t>
            </a:r>
            <a:endParaRPr lang="ru-RU" sz="2400" dirty="0">
              <a:solidFill>
                <a:srgbClr val="CC0000"/>
              </a:solidFill>
              <a:latin typeface="Futura-Bold" pitchFamily="2" charset="0"/>
            </a:endParaRPr>
          </a:p>
          <a:p>
            <a:pPr algn="ctr">
              <a:lnSpc>
                <a:spcPct val="107000"/>
              </a:lnSpc>
            </a:pPr>
            <a:r>
              <a:rPr lang="ru-RU" sz="3600" dirty="0" smtClean="0">
                <a:solidFill>
                  <a:srgbClr val="CC0000"/>
                </a:solidFill>
                <a:latin typeface="Futura-Bold" pitchFamily="2" charset="0"/>
              </a:rPr>
              <a:t>  </a:t>
            </a:r>
            <a:endParaRPr lang="en-US" sz="3600" dirty="0" smtClean="0">
              <a:solidFill>
                <a:srgbClr val="CC0000"/>
              </a:solidFill>
              <a:latin typeface="Futura-Bold" pitchFamily="2" charset="0"/>
            </a:endParaRPr>
          </a:p>
        </p:txBody>
      </p:sp>
      <p:sp>
        <p:nvSpPr>
          <p:cNvPr id="7" name="TextBox 6"/>
          <p:cNvSpPr txBox="1"/>
          <p:nvPr/>
        </p:nvSpPr>
        <p:spPr>
          <a:xfrm>
            <a:off x="2325832" y="931118"/>
            <a:ext cx="9772650" cy="2985433"/>
          </a:xfrm>
          <a:prstGeom prst="rect">
            <a:avLst/>
          </a:prstGeom>
          <a:noFill/>
        </p:spPr>
        <p:txBody>
          <a:bodyPr wrap="square" rtlCol="0">
            <a:spAutoFit/>
          </a:bodyPr>
          <a:lstStyle/>
          <a:p>
            <a:pPr indent="360000" algn="just">
              <a:spcAft>
                <a:spcPts val="0"/>
              </a:spcAft>
            </a:pPr>
            <a:r>
              <a:rPr lang="ru-RU" sz="1400" dirty="0">
                <a:latin typeface="Times New Roman" panose="02020603050405020304" pitchFamily="18" charset="0"/>
                <a:ea typeface="Times New Roman" panose="02020603050405020304" pitchFamily="18" charset="0"/>
              </a:rPr>
              <a:t>Мой </a:t>
            </a:r>
            <a:r>
              <a:rPr lang="ru-RU" sz="1400" dirty="0" smtClean="0">
                <a:latin typeface="Times New Roman" panose="02020603050405020304" pitchFamily="18" charset="0"/>
                <a:ea typeface="Times New Roman" panose="02020603050405020304" pitchFamily="18" charset="0"/>
              </a:rPr>
              <a:t>отец родился в с. </a:t>
            </a:r>
            <a:r>
              <a:rPr lang="ru-RU" sz="1400" dirty="0" err="1">
                <a:latin typeface="Times New Roman" panose="02020603050405020304" pitchFamily="18" charset="0"/>
                <a:ea typeface="Times New Roman" panose="02020603050405020304" pitchFamily="18" charset="0"/>
              </a:rPr>
              <a:t>Мотыра</a:t>
            </a:r>
            <a:r>
              <a:rPr lang="ru-RU" sz="1400" dirty="0">
                <a:latin typeface="Times New Roman" panose="02020603050405020304" pitchFamily="18" charset="0"/>
                <a:ea typeface="Times New Roman" panose="02020603050405020304" pitchFamily="18" charset="0"/>
              </a:rPr>
              <a:t> Луховицкого района Московской области</a:t>
            </a:r>
            <a:r>
              <a:rPr lang="ru-RU" sz="1400" dirty="0" smtClean="0">
                <a:latin typeface="Times New Roman" panose="02020603050405020304" pitchFamily="18" charset="0"/>
                <a:ea typeface="Times New Roman" panose="02020603050405020304" pitchFamily="18" charset="0"/>
              </a:rPr>
              <a:t>. Призван был в </a:t>
            </a:r>
            <a:r>
              <a:rPr lang="ru-RU" sz="1400" dirty="0">
                <a:latin typeface="Times New Roman" panose="02020603050405020304" pitchFamily="18" charset="0"/>
                <a:ea typeface="Times New Roman" panose="02020603050405020304" pitchFamily="18" charset="0"/>
              </a:rPr>
              <a:t>А</a:t>
            </a:r>
            <a:r>
              <a:rPr lang="ru-RU" sz="1400" dirty="0" smtClean="0">
                <a:latin typeface="Times New Roman" panose="02020603050405020304" pitchFamily="18" charset="0"/>
                <a:ea typeface="Times New Roman" panose="02020603050405020304" pitchFamily="18" charset="0"/>
              </a:rPr>
              <a:t>рмию весной 1941 г. в  артиллерийскую школу.</a:t>
            </a:r>
            <a:r>
              <a:rPr lang="ru-RU" sz="1400" dirty="0" smtClean="0">
                <a:latin typeface="Arial" panose="020B0604020202020204" pitchFamily="34" charset="0"/>
                <a:ea typeface="Times New Roman" panose="02020603050405020304" pitchFamily="18" charset="0"/>
              </a:rPr>
              <a:t> </a:t>
            </a:r>
            <a:r>
              <a:rPr lang="ru-RU" sz="1400" dirty="0" smtClean="0">
                <a:latin typeface="Times New Roman" panose="02020603050405020304" pitchFamily="18" charset="0"/>
                <a:ea typeface="Times New Roman" panose="02020603050405020304" pitchFamily="18" charset="0"/>
              </a:rPr>
              <a:t>Утром 23 июня 1941 года пришел приказ отправки на фронт защищать Киев. Далее с боями оставили Полтаву, </a:t>
            </a:r>
            <a:r>
              <a:rPr lang="ru-RU" sz="1400" dirty="0" err="1" smtClean="0">
                <a:latin typeface="Times New Roman" panose="02020603050405020304" pitchFamily="18" charset="0"/>
                <a:ea typeface="Times New Roman" panose="02020603050405020304" pitchFamily="18" charset="0"/>
              </a:rPr>
              <a:t>Актырку</a:t>
            </a:r>
            <a:r>
              <a:rPr lang="ru-RU" sz="1400" dirty="0" smtClean="0">
                <a:latin typeface="Times New Roman" panose="02020603050405020304" pitchFamily="18" charset="0"/>
                <a:ea typeface="Times New Roman" panose="02020603050405020304" pitchFamily="18" charset="0"/>
              </a:rPr>
              <a:t>, где было большое сражение, далее заняли оборону в городе Харьков. Произошло окружение, из которого ему с расчетом приходилось выходить ночью по болотам. Лиски, где была переправа через Дон-река, ее нужно было отстоять, чтобы отошли отступающие на левый берег реки Дон. Наступление немцев на этом участке было остановлено до весны 1942 года. В июне месяце вышел приказ </a:t>
            </a:r>
            <a:r>
              <a:rPr lang="en-US" sz="1400" dirty="0" smtClean="0">
                <a:latin typeface="Times New Roman" panose="02020603050405020304" pitchFamily="18" charset="0"/>
                <a:ea typeface="Times New Roman" panose="02020603050405020304" pitchFamily="18" charset="0"/>
              </a:rPr>
              <a:t>N</a:t>
            </a:r>
            <a:r>
              <a:rPr lang="ru-RU" sz="1400" dirty="0" smtClean="0">
                <a:latin typeface="Times New Roman" panose="02020603050405020304" pitchFamily="18" charset="0"/>
                <a:ea typeface="Times New Roman" panose="02020603050405020304" pitchFamily="18" charset="0"/>
              </a:rPr>
              <a:t>227, который был подписан лично Сталиным отправить артиллеристов в район Сталинграда. Вот отец со своим расчетом прибыл на бронепоезд  под Сталинград, где было самое страшное сражение, в котором они участвовали с июня 1942 года по март 1943 года.</a:t>
            </a:r>
            <a:r>
              <a:rPr lang="ru-RU" sz="1600" dirty="0" smtClean="0">
                <a:latin typeface="Times New Roman" panose="02020603050405020304" pitchFamily="18" charset="0"/>
                <a:ea typeface="Times New Roman" panose="02020603050405020304" pitchFamily="18" charset="0"/>
              </a:rPr>
              <a:t> </a:t>
            </a:r>
            <a:r>
              <a:rPr lang="ru-RU" sz="1400" dirty="0" smtClean="0">
                <a:latin typeface="Times New Roman" panose="02020603050405020304" pitchFamily="18" charset="0"/>
                <a:ea typeface="Times New Roman" panose="02020603050405020304" pitchFamily="18" charset="0"/>
              </a:rPr>
              <a:t>После Сталинграда - обратно на Запад в составе Юго-Западного фронта. Освобождая разрушенные города и селения, по-украински “хаты”, города Лиски, </a:t>
            </a:r>
            <a:r>
              <a:rPr lang="ru-RU" sz="1400" dirty="0" err="1" smtClean="0">
                <a:latin typeface="Times New Roman" panose="02020603050405020304" pitchFamily="18" charset="0"/>
                <a:ea typeface="Times New Roman" panose="02020603050405020304" pitchFamily="18" charset="0"/>
              </a:rPr>
              <a:t>Росошь</a:t>
            </a:r>
            <a:r>
              <a:rPr lang="ru-RU" sz="1400" dirty="0" smtClean="0">
                <a:latin typeface="Times New Roman" panose="02020603050405020304" pitchFamily="18" charset="0"/>
                <a:ea typeface="Times New Roman" panose="02020603050405020304" pitchFamily="18" charset="0"/>
              </a:rPr>
              <a:t>, Старый Оскол, Новый Оскол, </a:t>
            </a:r>
            <a:r>
              <a:rPr lang="ru-RU" sz="1400" dirty="0" err="1" smtClean="0">
                <a:latin typeface="Times New Roman" panose="02020603050405020304" pitchFamily="18" charset="0"/>
                <a:ea typeface="Times New Roman" panose="02020603050405020304" pitchFamily="18" charset="0"/>
              </a:rPr>
              <a:t>Отрошка</a:t>
            </a:r>
            <a:r>
              <a:rPr lang="ru-RU" sz="1400" dirty="0" smtClean="0">
                <a:latin typeface="Times New Roman" panose="02020603050405020304" pitchFamily="18" charset="0"/>
                <a:ea typeface="Times New Roman" panose="02020603050405020304" pitchFamily="18" charset="0"/>
              </a:rPr>
              <a:t> - все нужно брать у врага с боями.</a:t>
            </a:r>
            <a:r>
              <a:rPr lang="ru-RU" sz="1600" dirty="0" smtClean="0">
                <a:latin typeface="Times New Roman" panose="02020603050405020304" pitchFamily="18" charset="0"/>
                <a:ea typeface="Times New Roman" panose="02020603050405020304" pitchFamily="18" charset="0"/>
              </a:rPr>
              <a:t> </a:t>
            </a:r>
            <a:r>
              <a:rPr lang="ru-RU" sz="1400" dirty="0" smtClean="0">
                <a:latin typeface="Times New Roman" panose="02020603050405020304" pitchFamily="18" charset="0"/>
                <a:ea typeface="Times New Roman" panose="02020603050405020304" pitchFamily="18" charset="0"/>
              </a:rPr>
              <a:t>После Курской битвы направили в распоряжение 1-го Белорусского фронта.  Бронепоезд выполнял совместно с войсками фронта освобождение разрушенных городов, сел и хат от фашистов. Витебск, Гомель, Орша, Минск - столица Белоруссии, Брест-</a:t>
            </a:r>
            <a:r>
              <a:rPr lang="ru-RU" sz="1400" dirty="0" err="1" smtClean="0">
                <a:latin typeface="Times New Roman" panose="02020603050405020304" pitchFamily="18" charset="0"/>
                <a:ea typeface="Times New Roman" panose="02020603050405020304" pitchFamily="18" charset="0"/>
              </a:rPr>
              <a:t>Литовск</a:t>
            </a:r>
            <a:r>
              <a:rPr lang="ru-RU" sz="1400" dirty="0" smtClean="0">
                <a:latin typeface="Times New Roman" panose="02020603050405020304" pitchFamily="18" charset="0"/>
                <a:ea typeface="Times New Roman" panose="02020603050405020304" pitchFamily="18" charset="0"/>
              </a:rPr>
              <a:t> - граница Советского Союза с Польшей.</a:t>
            </a:r>
            <a:r>
              <a:rPr lang="ru-RU" sz="1600" dirty="0" smtClean="0">
                <a:latin typeface="Times New Roman" panose="02020603050405020304" pitchFamily="18" charset="0"/>
                <a:ea typeface="Times New Roman" panose="02020603050405020304" pitchFamily="18" charset="0"/>
              </a:rPr>
              <a:t> </a:t>
            </a:r>
            <a:r>
              <a:rPr lang="ru-RU" sz="1400" dirty="0" smtClean="0">
                <a:latin typeface="Times New Roman" panose="02020603050405020304" pitchFamily="18" charset="0"/>
                <a:ea typeface="Times New Roman" panose="02020603050405020304" pitchFamily="18" charset="0"/>
              </a:rPr>
              <a:t>Дальнейшая борьба проходила на территории Польши, здесь обстановка в корне изменилась. </a:t>
            </a:r>
            <a:endParaRPr lang="ru-RU" sz="1600" dirty="0">
              <a:effectLst/>
              <a:latin typeface="Times New Roman" panose="02020603050405020304" pitchFamily="18" charset="0"/>
              <a:ea typeface="Times New Roman" panose="02020603050405020304" pitchFamily="18" charset="0"/>
            </a:endParaRPr>
          </a:p>
        </p:txBody>
      </p:sp>
      <p:sp>
        <p:nvSpPr>
          <p:cNvPr id="8" name="TextBox 7"/>
          <p:cNvSpPr txBox="1"/>
          <p:nvPr/>
        </p:nvSpPr>
        <p:spPr>
          <a:xfrm>
            <a:off x="95249" y="3834659"/>
            <a:ext cx="11367655" cy="1938992"/>
          </a:xfrm>
          <a:prstGeom prst="rect">
            <a:avLst/>
          </a:prstGeom>
          <a:noFill/>
        </p:spPr>
        <p:txBody>
          <a:bodyPr wrap="square" rtlCol="0">
            <a:spAutoFit/>
          </a:bodyPr>
          <a:lstStyle/>
          <a:p>
            <a:pPr indent="360000" algn="just"/>
            <a:r>
              <a:rPr lang="ru-RU" sz="1400" dirty="0" smtClean="0">
                <a:latin typeface="Times New Roman" panose="02020603050405020304" pitchFamily="18" charset="0"/>
                <a:ea typeface="Times New Roman" panose="02020603050405020304" pitchFamily="18" charset="0"/>
              </a:rPr>
              <a:t>Дальнейшая </a:t>
            </a:r>
            <a:r>
              <a:rPr lang="ru-RU" sz="1400" dirty="0">
                <a:latin typeface="Times New Roman" panose="02020603050405020304" pitchFamily="18" charset="0"/>
                <a:ea typeface="Times New Roman" panose="02020603050405020304" pitchFamily="18" charset="0"/>
              </a:rPr>
              <a:t>задача 1945 апреля месяца вернуться на свою территорию в район Владимиро-Волынская, Ковельская, Гжатская железная дорога. Бронепоезд прибыл на станцию Гжатск, западная часть Украины, то там орудовало много банд </a:t>
            </a:r>
            <a:r>
              <a:rPr lang="ru-RU" sz="1400" dirty="0" err="1" smtClean="0">
                <a:latin typeface="Times New Roman" panose="02020603050405020304" pitchFamily="18" charset="0"/>
                <a:ea typeface="Times New Roman" panose="02020603050405020304" pitchFamily="18" charset="0"/>
              </a:rPr>
              <a:t>бандеры</a:t>
            </a:r>
            <a:r>
              <a:rPr lang="ru-RU" sz="1400" dirty="0">
                <a:latin typeface="Times New Roman" panose="02020603050405020304" pitchFamily="18" charset="0"/>
                <a:ea typeface="Times New Roman" panose="02020603050405020304" pitchFamily="18" charset="0"/>
              </a:rPr>
              <a:t>, власовцы, гайдамаки, изменники Родины, полицаи и много другой нечестии, которые воевали на стороне фашистов. </a:t>
            </a:r>
            <a:r>
              <a:rPr lang="ru-RU" sz="1400" dirty="0" smtClean="0">
                <a:latin typeface="Times New Roman" panose="02020603050405020304" pitchFamily="18" charset="0"/>
                <a:ea typeface="Times New Roman" panose="02020603050405020304" pitchFamily="18" charset="0"/>
              </a:rPr>
              <a:t>Задача - охранять </a:t>
            </a:r>
            <a:r>
              <a:rPr lang="ru-RU" sz="1400" dirty="0">
                <a:latin typeface="Times New Roman" panose="02020603050405020304" pitchFamily="18" charset="0"/>
                <a:ea typeface="Times New Roman" panose="02020603050405020304" pitchFamily="18" charset="0"/>
              </a:rPr>
              <a:t>дорогу и составы от налета и подрыва бандами. А война уже </a:t>
            </a:r>
            <a:r>
              <a:rPr lang="ru-RU" sz="1400" dirty="0" smtClean="0">
                <a:latin typeface="Times New Roman" panose="02020603050405020304" pitchFamily="18" charset="0"/>
                <a:ea typeface="Times New Roman" panose="02020603050405020304" pitchFamily="18" charset="0"/>
              </a:rPr>
              <a:t>кончилась.</a:t>
            </a:r>
            <a:r>
              <a:rPr lang="ru-RU" sz="1600" dirty="0" smtClean="0">
                <a:latin typeface="Times New Roman" panose="02020603050405020304" pitchFamily="18" charset="0"/>
                <a:ea typeface="Times New Roman" panose="02020603050405020304" pitchFamily="18" charset="0"/>
              </a:rPr>
              <a:t> </a:t>
            </a:r>
            <a:r>
              <a:rPr lang="ru-RU" sz="1400" dirty="0" smtClean="0">
                <a:latin typeface="Times New Roman" panose="02020603050405020304" pitchFamily="18" charset="0"/>
                <a:ea typeface="Times New Roman" panose="02020603050405020304" pitchFamily="18" charset="0"/>
              </a:rPr>
              <a:t>Бронепоезд </a:t>
            </a:r>
            <a:r>
              <a:rPr lang="ru-RU" sz="1400" dirty="0">
                <a:latin typeface="Times New Roman" panose="02020603050405020304" pitchFamily="18" charset="0"/>
                <a:ea typeface="Times New Roman" panose="02020603050405020304" pitchFamily="18" charset="0"/>
              </a:rPr>
              <a:t>отслужил свою службу и отца демобилизовали в июне 1946 г. </a:t>
            </a:r>
            <a:r>
              <a:rPr lang="ru-RU" sz="1400" dirty="0" smtClean="0">
                <a:latin typeface="Times New Roman" panose="02020603050405020304" pitchFamily="18" charset="0"/>
                <a:ea typeface="Times New Roman" panose="02020603050405020304" pitchFamily="18" charset="0"/>
              </a:rPr>
              <a:t>По </a:t>
            </a:r>
            <a:r>
              <a:rPr lang="ru-RU" sz="1400" dirty="0">
                <a:latin typeface="Times New Roman" panose="02020603050405020304" pitchFamily="18" charset="0"/>
                <a:ea typeface="Times New Roman" panose="02020603050405020304" pitchFamily="18" charset="0"/>
              </a:rPr>
              <a:t>моим подсчетам отец прошел с боями более 3000 км., с бандами в районе Коваля и </a:t>
            </a:r>
            <a:r>
              <a:rPr lang="ru-RU" sz="1400" dirty="0" err="1">
                <a:latin typeface="Times New Roman" panose="02020603050405020304" pitchFamily="18" charset="0"/>
                <a:ea typeface="Times New Roman" panose="02020603050405020304" pitchFamily="18" charset="0"/>
              </a:rPr>
              <a:t>Гжатска</a:t>
            </a:r>
            <a:r>
              <a:rPr lang="ru-RU" sz="1400" dirty="0">
                <a:latin typeface="Times New Roman" panose="02020603050405020304" pitchFamily="18" charset="0"/>
                <a:ea typeface="Times New Roman" panose="02020603050405020304" pitchFamily="18" charset="0"/>
              </a:rPr>
              <a:t> – 300 </a:t>
            </a:r>
            <a:r>
              <a:rPr lang="ru-RU" sz="1400" dirty="0" smtClean="0">
                <a:latin typeface="Times New Roman" panose="02020603050405020304" pitchFamily="18" charset="0"/>
                <a:ea typeface="Times New Roman" panose="02020603050405020304" pitchFamily="18" charset="0"/>
              </a:rPr>
              <a:t>км.</a:t>
            </a:r>
            <a:r>
              <a:rPr lang="ru-RU" sz="1600" dirty="0" smtClean="0">
                <a:latin typeface="Times New Roman" panose="02020603050405020304" pitchFamily="18" charset="0"/>
                <a:ea typeface="Times New Roman" panose="02020603050405020304" pitchFamily="18" charset="0"/>
              </a:rPr>
              <a:t> </a:t>
            </a:r>
            <a:r>
              <a:rPr lang="ru-RU" sz="1400" dirty="0" smtClean="0">
                <a:latin typeface="Times New Roman" panose="02020603050405020304" pitchFamily="18" charset="0"/>
                <a:ea typeface="Times New Roman" panose="02020603050405020304" pitchFamily="18" charset="0"/>
              </a:rPr>
              <a:t>В </a:t>
            </a:r>
            <a:r>
              <a:rPr lang="ru-RU" sz="1400" dirty="0">
                <a:latin typeface="Times New Roman" panose="02020603050405020304" pitchFamily="18" charset="0"/>
                <a:ea typeface="Times New Roman" panose="02020603050405020304" pitchFamily="18" charset="0"/>
              </a:rPr>
              <a:t>его деревню вернулись с фронта только пятеро, а погибли и пропали без вести 195 </a:t>
            </a:r>
            <a:r>
              <a:rPr lang="ru-RU" sz="1400" dirty="0" smtClean="0">
                <a:latin typeface="Times New Roman" panose="02020603050405020304" pitchFamily="18" charset="0"/>
                <a:ea typeface="Times New Roman" panose="02020603050405020304" pitchFamily="18" charset="0"/>
              </a:rPr>
              <a:t>человек.</a:t>
            </a:r>
            <a:r>
              <a:rPr lang="ru-RU" sz="1600" dirty="0" smtClean="0">
                <a:latin typeface="Times New Roman" panose="02020603050405020304" pitchFamily="18" charset="0"/>
                <a:ea typeface="Times New Roman" panose="02020603050405020304" pitchFamily="18" charset="0"/>
              </a:rPr>
              <a:t> </a:t>
            </a:r>
            <a:r>
              <a:rPr lang="ru-RU" sz="1400" dirty="0" smtClean="0">
                <a:latin typeface="Times New Roman" panose="02020603050405020304" pitchFamily="18" charset="0"/>
                <a:ea typeface="Times New Roman" panose="02020603050405020304" pitchFamily="18" charset="0"/>
              </a:rPr>
              <a:t>После </a:t>
            </a:r>
            <a:r>
              <a:rPr lang="ru-RU" sz="1400" dirty="0">
                <a:latin typeface="Times New Roman" panose="02020603050405020304" pitchFamily="18" charset="0"/>
                <a:ea typeface="Times New Roman" panose="02020603050405020304" pitchFamily="18" charset="0"/>
              </a:rPr>
              <a:t>возвращения домой стал работать финансовым инспектором</a:t>
            </a:r>
            <a:r>
              <a:rPr lang="ru-RU" sz="1400" dirty="0" smtClean="0">
                <a:latin typeface="Times New Roman" panose="02020603050405020304" pitchFamily="18" charset="0"/>
                <a:ea typeface="Times New Roman" panose="02020603050405020304" pitchFamily="18" charset="0"/>
              </a:rPr>
              <a:t>. Затем перешел на стройку - работал </a:t>
            </a:r>
            <a:r>
              <a:rPr lang="ru-RU" sz="1400" dirty="0">
                <a:latin typeface="Times New Roman" panose="02020603050405020304" pitchFamily="18" charset="0"/>
                <a:ea typeface="Times New Roman" panose="02020603050405020304" pitchFamily="18" charset="0"/>
              </a:rPr>
              <a:t>бригадиром </a:t>
            </a:r>
            <a:r>
              <a:rPr lang="ru-RU" sz="1400" dirty="0" smtClean="0">
                <a:latin typeface="Times New Roman" panose="02020603050405020304" pitchFamily="18" charset="0"/>
                <a:ea typeface="Times New Roman" panose="02020603050405020304" pitchFamily="18" charset="0"/>
              </a:rPr>
              <a:t>каменщиков. </a:t>
            </a:r>
            <a:r>
              <a:rPr lang="ru-RU" sz="1400" dirty="0">
                <a:latin typeface="Times New Roman" panose="02020603050405020304" pitchFamily="18" charset="0"/>
                <a:ea typeface="Times New Roman" panose="02020603050405020304" pitchFamily="18" charset="0"/>
              </a:rPr>
              <a:t>Много объектов как социально-значимых, так и жилых домов построено при его участии в г</a:t>
            </a:r>
            <a:r>
              <a:rPr lang="ru-RU" sz="1400" dirty="0" smtClean="0">
                <a:latin typeface="Times New Roman" panose="02020603050405020304" pitchFamily="18" charset="0"/>
                <a:ea typeface="Times New Roman" panose="02020603050405020304" pitchFamily="18" charset="0"/>
              </a:rPr>
              <a:t>. Рязани.</a:t>
            </a:r>
            <a:r>
              <a:rPr lang="ru-RU" sz="1600" dirty="0" smtClean="0">
                <a:latin typeface="Times New Roman" panose="02020603050405020304" pitchFamily="18" charset="0"/>
                <a:ea typeface="Times New Roman" panose="02020603050405020304" pitchFamily="18" charset="0"/>
              </a:rPr>
              <a:t> </a:t>
            </a:r>
          </a:p>
          <a:p>
            <a:pPr indent="360000" algn="just"/>
            <a:r>
              <a:rPr lang="ru-RU" sz="1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Награды</a:t>
            </a:r>
            <a:r>
              <a:rPr lang="ru-RU" sz="1400" b="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Орден </a:t>
            </a:r>
            <a:r>
              <a:rPr lang="ru-RU" sz="1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Отечественной войны </a:t>
            </a:r>
            <a:r>
              <a:rPr lang="en-US" sz="1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II </a:t>
            </a:r>
            <a:r>
              <a:rPr lang="ru-RU" sz="1400" b="1"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степени.                      </a:t>
            </a: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Пчелкин Владимир Дмитриевич</a:t>
            </a:r>
            <a:r>
              <a:rPr lang="ru-RU" sz="1400" i="1" dirty="0" smtClean="0">
                <a:solidFill>
                  <a:prstClr val="black"/>
                </a:solidFill>
                <a:latin typeface="Times New Roman" panose="02020603050405020304" pitchFamily="18" charset="0"/>
                <a:ea typeface="Times New Roman" panose="02020603050405020304" pitchFamily="18" charset="0"/>
              </a:rPr>
              <a:t>, </a:t>
            </a: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ведущий инженер кафедры ЭМОП</a:t>
            </a:r>
            <a:endParaRPr lang="ru-RU" sz="1300" i="1" dirty="0">
              <a:solidFill>
                <a:prstClr val="black"/>
              </a:solidFill>
              <a:latin typeface="Times New Roman" panose="02020603050405020304" pitchFamily="18" charset="0"/>
              <a:ea typeface="Times New Roman" panose="02020603050405020304" pitchFamily="18" charset="0"/>
            </a:endParaRPr>
          </a:p>
        </p:txBody>
      </p:sp>
      <p:sp>
        <p:nvSpPr>
          <p:cNvPr id="13" name="Прямоугольник 12"/>
          <p:cNvSpPr/>
          <p:nvPr/>
        </p:nvSpPr>
        <p:spPr>
          <a:xfrm>
            <a:off x="183214" y="1018717"/>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2" name="Рисунок 11" descr="Безимени-1"/>
          <p:cNvPicPr/>
          <p:nvPr/>
        </p:nvPicPr>
        <p:blipFill rotWithShape="1">
          <a:blip r:embed="rId4" cstate="print">
            <a:extLst>
              <a:ext uri="{28A0092B-C50C-407E-A947-70E740481C1C}">
                <a14:useLocalDpi xmlns:a14="http://schemas.microsoft.com/office/drawing/2010/main" val="0"/>
              </a:ext>
            </a:extLst>
          </a:blip>
          <a:srcRect l="1398" r="6502"/>
          <a:stretch/>
        </p:blipFill>
        <p:spPr bwMode="auto">
          <a:xfrm>
            <a:off x="178379" y="1033004"/>
            <a:ext cx="2059488" cy="2781663"/>
          </a:xfrm>
          <a:prstGeom prst="rect">
            <a:avLst/>
          </a:prstGeom>
          <a:noFill/>
          <a:ln>
            <a:noFill/>
          </a:ln>
        </p:spPr>
      </p:pic>
    </p:spTree>
    <p:extLst>
      <p:ext uri="{BB962C8B-B14F-4D97-AF65-F5344CB8AC3E}">
        <p14:creationId xmlns:p14="http://schemas.microsoft.com/office/powerpoint/2010/main" val="336826732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1"/>
            <a:ext cx="12192001" cy="6858001"/>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2227085"/>
          </a:xfrm>
          <a:prstGeom prst="rect">
            <a:avLst/>
          </a:prstGeom>
          <a:noFill/>
        </p:spPr>
        <p:txBody>
          <a:bodyPr wrap="square" rtlCol="0">
            <a:spAutoFit/>
          </a:bodyPr>
          <a:lstStyle/>
          <a:p>
            <a:pPr algn="ctr">
              <a:lnSpc>
                <a:spcPct val="107000"/>
              </a:lnSpc>
            </a:pPr>
            <a:r>
              <a:rPr lang="ru-RU" sz="3600" dirty="0">
                <a:solidFill>
                  <a:srgbClr val="CC0000"/>
                </a:solidFill>
                <a:latin typeface="Futura-Bold" pitchFamily="2" charset="0"/>
              </a:rPr>
              <a:t>Ручкин Николай </a:t>
            </a:r>
            <a:r>
              <a:rPr lang="ru-RU" sz="3600" dirty="0" smtClean="0">
                <a:solidFill>
                  <a:srgbClr val="CC0000"/>
                </a:solidFill>
                <a:latin typeface="Futura-Bold" pitchFamily="2" charset="0"/>
              </a:rPr>
              <a:t>Васильевич </a:t>
            </a:r>
          </a:p>
          <a:p>
            <a:pPr algn="ctr">
              <a:lnSpc>
                <a:spcPct val="107000"/>
              </a:lnSpc>
            </a:pPr>
            <a:r>
              <a:rPr lang="ru-RU" sz="2400" dirty="0" smtClean="0">
                <a:solidFill>
                  <a:srgbClr val="CC0000"/>
                </a:solidFill>
                <a:latin typeface="Futura-Bold" pitchFamily="2" charset="0"/>
              </a:rPr>
              <a:t>(</a:t>
            </a:r>
            <a:r>
              <a:rPr lang="ru-RU" sz="2400" dirty="0">
                <a:solidFill>
                  <a:srgbClr val="CC0000"/>
                </a:solidFill>
                <a:latin typeface="Futura-Bold" pitchFamily="2" charset="0"/>
              </a:rPr>
              <a:t>15.05.1919 – </a:t>
            </a:r>
            <a:r>
              <a:rPr lang="ru-RU" sz="2400" dirty="0" smtClean="0">
                <a:solidFill>
                  <a:srgbClr val="CC0000"/>
                </a:solidFill>
                <a:latin typeface="Futura-Bold" pitchFamily="2" charset="0"/>
              </a:rPr>
              <a:t>10.03.2009)</a:t>
            </a:r>
            <a:endParaRPr lang="ru-RU" sz="2400" dirty="0">
              <a:solidFill>
                <a:srgbClr val="CC0000"/>
              </a:solidFill>
              <a:latin typeface="Futura-Bold" pitchFamily="2" charset="0"/>
            </a:endParaRPr>
          </a:p>
          <a:p>
            <a:pPr algn="ctr">
              <a:lnSpc>
                <a:spcPct val="107000"/>
              </a:lnSpc>
            </a:pPr>
            <a:r>
              <a:rPr lang="ru-RU" sz="3600" dirty="0" smtClean="0">
                <a:solidFill>
                  <a:srgbClr val="CC0000"/>
                </a:solidFill>
                <a:latin typeface="Futura-Bold" pitchFamily="2" charset="0"/>
              </a:rPr>
              <a:t> </a:t>
            </a:r>
            <a:endParaRPr lang="ru-RU" sz="3600" dirty="0">
              <a:solidFill>
                <a:srgbClr val="CC0000"/>
              </a:solidFill>
              <a:latin typeface="Futura-Bold" pitchFamily="2" charset="0"/>
            </a:endParaRPr>
          </a:p>
          <a:p>
            <a:pPr algn="ctr"/>
            <a:r>
              <a:rPr lang="en-US" sz="3600" dirty="0" smtClean="0">
                <a:solidFill>
                  <a:srgbClr val="CC0000"/>
                </a:solidFill>
                <a:latin typeface="Futura-Bold" pitchFamily="2" charset="0"/>
              </a:rPr>
              <a:t> </a:t>
            </a:r>
          </a:p>
        </p:txBody>
      </p:sp>
      <p:sp>
        <p:nvSpPr>
          <p:cNvPr id="7" name="TextBox 6"/>
          <p:cNvSpPr txBox="1"/>
          <p:nvPr/>
        </p:nvSpPr>
        <p:spPr>
          <a:xfrm>
            <a:off x="2469118" y="1127005"/>
            <a:ext cx="9333861" cy="2800767"/>
          </a:xfrm>
          <a:prstGeom prst="rect">
            <a:avLst/>
          </a:prstGeom>
          <a:noFill/>
        </p:spPr>
        <p:txBody>
          <a:bodyPr wrap="square" rtlCol="0">
            <a:spAutoFit/>
          </a:bodyPr>
          <a:lstStyle/>
          <a:p>
            <a:pPr indent="450215" algn="just"/>
            <a:r>
              <a:rPr lang="ru-RU" sz="1600" dirty="0" smtClean="0">
                <a:solidFill>
                  <a:prstClr val="black"/>
                </a:solidFill>
                <a:latin typeface="Times New Roman" panose="02020603050405020304" pitchFamily="18" charset="0"/>
                <a:ea typeface="Times New Roman" panose="02020603050405020304" pitchFamily="18" charset="0"/>
              </a:rPr>
              <a:t>Мой отец  </a:t>
            </a:r>
            <a:r>
              <a:rPr lang="ru-RU" sz="1600" kern="50" dirty="0" smtClean="0">
                <a:latin typeface="Times New Roman" panose="02020603050405020304" pitchFamily="18" charset="0"/>
                <a:ea typeface="Times New Roman" panose="02020603050405020304" pitchFamily="18" charset="0"/>
              </a:rPr>
              <a:t>в</a:t>
            </a:r>
            <a:r>
              <a:rPr lang="ru-RU" sz="1600" kern="50" dirty="0" smtClean="0">
                <a:latin typeface="Times New Roman" panose="02020603050405020304" pitchFamily="18" charset="0"/>
                <a:ea typeface="Lucida Sans Unicode" panose="020B0602030504020204" pitchFamily="34" charset="0"/>
              </a:rPr>
              <a:t>ойну </a:t>
            </a:r>
            <a:r>
              <a:rPr lang="ru-RU" sz="1600" kern="50" dirty="0">
                <a:latin typeface="Times New Roman" panose="02020603050405020304" pitchFamily="18" charset="0"/>
                <a:ea typeface="Lucida Sans Unicode" panose="020B0602030504020204" pitchFamily="34" charset="0"/>
              </a:rPr>
              <a:t>начал с г. Вильно в качестве младшего сержанта специальных войск связи. Продолжил службу защищая город Осташков на озере Селигер. Далее участвовал в боях под г. Ржевом. Сражался на Курской дуге в районе села Прохоровка в качестве командира взвода связи для поддержки и обеспечения таковых подразделений. Далее была переправа через Днепр, захват </a:t>
            </a:r>
            <a:r>
              <a:rPr lang="ru-RU" sz="1600" kern="50" dirty="0" smtClean="0">
                <a:latin typeface="Times New Roman" panose="02020603050405020304" pitchFamily="18" charset="0"/>
                <a:ea typeface="Lucida Sans Unicode" panose="020B0602030504020204" pitchFamily="34" charset="0"/>
              </a:rPr>
              <a:t>плацдармов </a:t>
            </a:r>
            <a:r>
              <a:rPr lang="ru-RU" sz="1600" kern="50" dirty="0">
                <a:latin typeface="Times New Roman" panose="02020603050405020304" pitchFamily="18" charset="0"/>
                <a:ea typeface="Lucida Sans Unicode" panose="020B0602030504020204" pitchFamily="34" charset="0"/>
              </a:rPr>
              <a:t>и освобождение Украины и украинских городов. Следующей вехой боевого пути – бои на Дуклинском перевале, встреча при обеспечении связи с Людвигом Свободой и освобождении Словакии, Чехии и Польши. Далее освобождение Братиславы и чехословацкого народа. Окончил войну в гвардейской 398 дивизии в Вене при освобождении Австрии в конце мая, хотя 9 мая была подписана капитуляция. Ему было присвоено звание гвардии младшего лейтенанта. После войны продолжил службу в Советской Армии в 1961 году в звании подполковника специальных войск связи в должности заместителя командира батальона. После демобилизации работал контролером ОТК Рязанского завода САМ. </a:t>
            </a:r>
            <a:endParaRPr lang="ru-RU" sz="1600" dirty="0">
              <a:solidFill>
                <a:prstClr val="black"/>
              </a:solidFill>
              <a:ea typeface="Calibri" panose="020F0502020204030204" pitchFamily="34" charset="0"/>
              <a:cs typeface="Times New Roman" panose="02020603050405020304" pitchFamily="18" charset="0"/>
            </a:endParaRPr>
          </a:p>
        </p:txBody>
      </p:sp>
      <p:sp>
        <p:nvSpPr>
          <p:cNvPr id="8" name="TextBox 7"/>
          <p:cNvSpPr txBox="1"/>
          <p:nvPr/>
        </p:nvSpPr>
        <p:spPr>
          <a:xfrm>
            <a:off x="225933" y="3937414"/>
            <a:ext cx="11577046" cy="1748171"/>
          </a:xfrm>
          <a:prstGeom prst="rect">
            <a:avLst/>
          </a:prstGeom>
          <a:noFill/>
        </p:spPr>
        <p:txBody>
          <a:bodyPr wrap="square" rtlCol="0">
            <a:spAutoFit/>
          </a:bodyPr>
          <a:lstStyle/>
          <a:p>
            <a:pPr indent="360000" algn="just"/>
            <a:r>
              <a:rPr lang="ru-RU" sz="1600" kern="50" dirty="0">
                <a:latin typeface="Times New Roman" panose="02020603050405020304" pitchFamily="18" charset="0"/>
                <a:ea typeface="Lucida Sans Unicode" panose="020B0602030504020204" pitchFamily="34" charset="0"/>
              </a:rPr>
              <a:t>За боевые заслуги был награжден двумя орденами Красная Звезда, двумя орденами Великой Отечественной Войны </a:t>
            </a:r>
            <a:r>
              <a:rPr lang="en-US" sz="1600" kern="50" dirty="0">
                <a:latin typeface="Times New Roman" panose="02020603050405020304" pitchFamily="18" charset="0"/>
                <a:ea typeface="Lucida Sans Unicode" panose="020B0602030504020204" pitchFamily="34" charset="0"/>
              </a:rPr>
              <a:t>II</a:t>
            </a:r>
            <a:r>
              <a:rPr lang="ru-RU" sz="1600" kern="50" dirty="0">
                <a:latin typeface="Times New Roman" panose="02020603050405020304" pitchFamily="18" charset="0"/>
                <a:ea typeface="Lucida Sans Unicode" panose="020B0602030504020204" pitchFamily="34" charset="0"/>
              </a:rPr>
              <a:t> степени, орденом Великой Отечественной Войны </a:t>
            </a:r>
            <a:r>
              <a:rPr lang="en-US" sz="1600" kern="50" dirty="0">
                <a:latin typeface="Times New Roman" panose="02020603050405020304" pitchFamily="18" charset="0"/>
                <a:ea typeface="Lucida Sans Unicode" panose="020B0602030504020204" pitchFamily="34" charset="0"/>
              </a:rPr>
              <a:t>I</a:t>
            </a:r>
            <a:r>
              <a:rPr lang="ru-RU" sz="1600" kern="50" dirty="0">
                <a:latin typeface="Times New Roman" panose="02020603050405020304" pitchFamily="18" charset="0"/>
                <a:ea typeface="Lucida Sans Unicode" panose="020B0602030504020204" pitchFamily="34" charset="0"/>
              </a:rPr>
              <a:t> степени, двумя медалями </a:t>
            </a:r>
            <a:r>
              <a:rPr lang="ru-RU" sz="1600" kern="50" dirty="0" smtClean="0">
                <a:latin typeface="Times New Roman" panose="02020603050405020304" pitchFamily="18" charset="0"/>
                <a:ea typeface="Lucida Sans Unicode" panose="020B0602030504020204" pitchFamily="34" charset="0"/>
              </a:rPr>
              <a:t>«За отвагу» </a:t>
            </a:r>
            <a:r>
              <a:rPr lang="ru-RU" sz="1600" kern="50" dirty="0">
                <a:latin typeface="Times New Roman" panose="02020603050405020304" pitchFamily="18" charset="0"/>
                <a:ea typeface="Lucida Sans Unicode" panose="020B0602030504020204" pitchFamily="34" charset="0"/>
              </a:rPr>
              <a:t>и др. </a:t>
            </a:r>
            <a:endParaRPr lang="ru-RU" sz="1600" kern="50" dirty="0" smtClean="0">
              <a:latin typeface="Times New Roman" panose="02020603050405020304" pitchFamily="18" charset="0"/>
              <a:ea typeface="Lucida Sans Unicode" panose="020B0602030504020204" pitchFamily="34" charset="0"/>
            </a:endParaRPr>
          </a:p>
          <a:p>
            <a:pPr indent="360000" algn="just"/>
            <a:endParaRPr lang="ru-RU" sz="1600" i="1" kern="50" dirty="0">
              <a:solidFill>
                <a:prstClr val="black"/>
              </a:solidFill>
              <a:latin typeface="Times New Roman" panose="02020603050405020304" pitchFamily="18" charset="0"/>
              <a:ea typeface="Times New Roman" panose="02020603050405020304" pitchFamily="18" charset="0"/>
            </a:endParaRPr>
          </a:p>
          <a:p>
            <a:pPr indent="360000" algn="just"/>
            <a:r>
              <a:rPr lang="ru-RU" sz="1400" i="1" dirty="0" smtClean="0">
                <a:solidFill>
                  <a:prstClr val="black"/>
                </a:solidFill>
                <a:latin typeface="Times New Roman" panose="02020603050405020304" pitchFamily="18" charset="0"/>
                <a:ea typeface="Times New Roman" panose="02020603050405020304" pitchFamily="18" charset="0"/>
              </a:rPr>
              <a:t>						</a:t>
            </a:r>
          </a:p>
          <a:p>
            <a:pPr indent="360000" algn="just"/>
            <a:r>
              <a:rPr lang="ru-RU" sz="1400" i="1" dirty="0">
                <a:solidFill>
                  <a:prstClr val="black"/>
                </a:solidFill>
                <a:latin typeface="Times New Roman" panose="02020603050405020304" pitchFamily="18" charset="0"/>
                <a:ea typeface="Times New Roman" panose="02020603050405020304" pitchFamily="18" charset="0"/>
              </a:rPr>
              <a:t>	</a:t>
            </a:r>
            <a:r>
              <a:rPr lang="ru-RU" sz="1400" i="1" dirty="0" smtClean="0">
                <a:solidFill>
                  <a:prstClr val="black"/>
                </a:solidFill>
                <a:latin typeface="Times New Roman" panose="02020603050405020304" pitchFamily="18" charset="0"/>
                <a:ea typeface="Times New Roman" panose="02020603050405020304" pitchFamily="18" charset="0"/>
              </a:rPr>
              <a:t>					</a:t>
            </a:r>
          </a:p>
          <a:p>
            <a:pPr indent="360000" algn="just"/>
            <a:r>
              <a:rPr lang="ru-RU" sz="1400" i="1" dirty="0">
                <a:solidFill>
                  <a:prstClr val="black"/>
                </a:solidFill>
                <a:latin typeface="Times New Roman" panose="02020603050405020304" pitchFamily="18" charset="0"/>
                <a:ea typeface="Times New Roman" panose="02020603050405020304" pitchFamily="18" charset="0"/>
              </a:rPr>
              <a:t>	</a:t>
            </a:r>
            <a:r>
              <a:rPr lang="ru-RU" sz="1400" i="1" dirty="0" smtClean="0">
                <a:solidFill>
                  <a:prstClr val="black"/>
                </a:solidFill>
                <a:latin typeface="Times New Roman" panose="02020603050405020304" pitchFamily="18" charset="0"/>
                <a:ea typeface="Times New Roman" panose="02020603050405020304" pitchFamily="18" charset="0"/>
              </a:rPr>
              <a:t>					</a:t>
            </a:r>
            <a:r>
              <a:rPr lang="ru-RU" sz="1400" i="1" dirty="0" smtClean="0">
                <a:latin typeface="Times New Roman" panose="02020603050405020304" pitchFamily="18" charset="0"/>
                <a:ea typeface="Times New Roman" panose="02020603050405020304" pitchFamily="18" charset="0"/>
              </a:rPr>
              <a:t>Ручкин Владимир Николаевич , профессор кафедры ЭВМ</a:t>
            </a:r>
            <a:endParaRPr lang="ru-RU" sz="1400" i="1" dirty="0">
              <a:latin typeface="Times New Roman" panose="02020603050405020304" pitchFamily="18" charset="0"/>
              <a:ea typeface="Times New Roman" panose="02020603050405020304" pitchFamily="18" charset="0"/>
            </a:endParaRPr>
          </a:p>
          <a:p>
            <a:pPr>
              <a:lnSpc>
                <a:spcPct val="110000"/>
              </a:lnSpc>
            </a:pPr>
            <a:endParaRPr lang="ru-RU" sz="16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Picture 2" descr="https://pamyat-naroda.ru/local/templates/pn/img/awards/new/Orden_Krasnoj_Zvezdy.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76384" y="4596056"/>
            <a:ext cx="1152250" cy="115225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https://pamyat-naroda.ru/local/templates/pn/img/awards/new/Medal_Za_Otvagu.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513" y="4596056"/>
            <a:ext cx="980140" cy="1829972"/>
          </a:xfrm>
          <a:prstGeom prst="rect">
            <a:avLst/>
          </a:prstGeom>
          <a:noFill/>
          <a:extLst>
            <a:ext uri="{909E8E84-426E-40DD-AFC4-6F175D3DCCD1}">
              <a14:hiddenFill xmlns:a14="http://schemas.microsoft.com/office/drawing/2010/main">
                <a:solidFill>
                  <a:srgbClr val="FFFFFF"/>
                </a:solidFill>
              </a14:hiddenFill>
            </a:ext>
          </a:extLst>
        </p:spPr>
      </p:pic>
      <p:pic>
        <p:nvPicPr>
          <p:cNvPr id="16" name="Рисунок 15" descr="https://pamyat-naroda.ru/local/templates/pn/img/awards/new/Orden_Otechestvennoj_vojny_1st.pn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37419" y="4550587"/>
            <a:ext cx="1293472" cy="1408221"/>
          </a:xfrm>
          <a:prstGeom prst="rect">
            <a:avLst/>
          </a:prstGeom>
          <a:noFill/>
          <a:ln>
            <a:noFill/>
          </a:ln>
        </p:spPr>
      </p:pic>
      <p:sp>
        <p:nvSpPr>
          <p:cNvPr id="17" name="Прямоугольник 16"/>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 name="Рисунок 1"/>
          <p:cNvPicPr>
            <a:picLocks noChangeAspect="1"/>
          </p:cNvPicPr>
          <p:nvPr/>
        </p:nvPicPr>
        <p:blipFill rotWithShape="1">
          <a:blip r:embed="rId7" cstate="print">
            <a:extLst>
              <a:ext uri="{28A0092B-C50C-407E-A947-70E740481C1C}">
                <a14:useLocalDpi xmlns:a14="http://schemas.microsoft.com/office/drawing/2010/main" val="0"/>
              </a:ext>
            </a:extLst>
          </a:blip>
          <a:srcRect t="3988" b="3936"/>
          <a:stretch/>
        </p:blipFill>
        <p:spPr>
          <a:xfrm>
            <a:off x="183214" y="1137549"/>
            <a:ext cx="2054653" cy="2799694"/>
          </a:xfrm>
          <a:prstGeom prst="rect">
            <a:avLst/>
          </a:prstGeom>
        </p:spPr>
      </p:pic>
    </p:spTree>
    <p:extLst>
      <p:ext uri="{BB962C8B-B14F-4D97-AF65-F5344CB8AC3E}">
        <p14:creationId xmlns:p14="http://schemas.microsoft.com/office/powerpoint/2010/main" val="78187118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192001" cy="6942222"/>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1239122"/>
          </a:xfrm>
          <a:prstGeom prst="rect">
            <a:avLst/>
          </a:prstGeom>
          <a:noFill/>
        </p:spPr>
        <p:txBody>
          <a:bodyPr wrap="square" rtlCol="0">
            <a:spAutoFit/>
          </a:bodyPr>
          <a:lstStyle/>
          <a:p>
            <a:pPr algn="ctr">
              <a:lnSpc>
                <a:spcPct val="107000"/>
              </a:lnSpc>
            </a:pPr>
            <a:r>
              <a:rPr lang="ru-RU" sz="3600" dirty="0" smtClean="0">
                <a:solidFill>
                  <a:srgbClr val="CC0000"/>
                </a:solidFill>
                <a:latin typeface="Futura-Bold" pitchFamily="2" charset="0"/>
              </a:rPr>
              <a:t>Поляков Иван Иванович </a:t>
            </a:r>
            <a:endParaRPr lang="ru-RU" sz="3600" dirty="0">
              <a:solidFill>
                <a:srgbClr val="CC0000"/>
              </a:solidFill>
              <a:latin typeface="Futura-Bold" pitchFamily="2" charset="0"/>
            </a:endParaRPr>
          </a:p>
          <a:p>
            <a:pPr algn="ctr"/>
            <a:r>
              <a:rPr lang="en-US" sz="3600" dirty="0" smtClean="0">
                <a:solidFill>
                  <a:srgbClr val="CC0000"/>
                </a:solidFill>
                <a:latin typeface="Futura-Bold" pitchFamily="2" charset="0"/>
              </a:rPr>
              <a:t> </a:t>
            </a:r>
          </a:p>
        </p:txBody>
      </p:sp>
      <p:sp>
        <p:nvSpPr>
          <p:cNvPr id="7" name="TextBox 6"/>
          <p:cNvSpPr txBox="1"/>
          <p:nvPr/>
        </p:nvSpPr>
        <p:spPr>
          <a:xfrm>
            <a:off x="2421081" y="1010653"/>
            <a:ext cx="9602597" cy="3293209"/>
          </a:xfrm>
          <a:prstGeom prst="rect">
            <a:avLst/>
          </a:prstGeom>
          <a:noFill/>
        </p:spPr>
        <p:txBody>
          <a:bodyPr wrap="square" rtlCol="0">
            <a:spAutoFit/>
          </a:bodyPr>
          <a:lstStyle/>
          <a:p>
            <a:pPr algn="just">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Я родился в 1826 году. В 1941 году мне было 14 лет. О начале войны я узнал из объявления по радио. Я думал, что война будет короткой, как с Финляндией. Но война затянулась на несколько лет. В Рязань фашисты не входили, но каждую ночь 2 раза объявляли воздушную тревогу. Первый раз, когда вражеские самолеты летели бомбить Горький, а второй раз – когда они возвращались. Таким образом, мы не спали всю ночь. </a:t>
            </a:r>
          </a:p>
          <a:p>
            <a:pPr algn="just">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     В сентябре 1941 года я поступил учиться в Рязанский техникум железнодорожного транспорта. Техникум был эвакуирован в сентябре 1941 года в Сызрань, а в ноябре вернулся в Рязань. Во время войны в Рязани было снабжение продуктами по карточкам. Мне выдавали 400 граммов хлеба в день, а моим сестрам – по 200 граммов. Во время практики в техникуме и в каникулы я работал в паровозном депо Рязань-1, где ремонтировали паровозы для отправки на фронт. Во время учебы в техникуме нас призвали в армию и подготовили к отправке на фронт. Нас построили и объявили приказ Сталина о том, что из железнодорожных учебных заведений на фронт забирать не будут.  Закончил я техникум в 1945 году.</a:t>
            </a:r>
          </a:p>
          <a:p>
            <a:pPr algn="just">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solidFill>
                <a:prstClr val="black"/>
              </a:solidFill>
              <a:ea typeface="Calibri" panose="020F0502020204030204" pitchFamily="34" charset="0"/>
              <a:cs typeface="Times New Roman" panose="02020603050405020304" pitchFamily="18" charset="0"/>
            </a:endParaRPr>
          </a:p>
        </p:txBody>
      </p:sp>
      <p:sp>
        <p:nvSpPr>
          <p:cNvPr id="8" name="TextBox 7"/>
          <p:cNvSpPr txBox="1"/>
          <p:nvPr/>
        </p:nvSpPr>
        <p:spPr>
          <a:xfrm>
            <a:off x="183214" y="4002815"/>
            <a:ext cx="11388514" cy="1936620"/>
          </a:xfrm>
          <a:prstGeom prst="rect">
            <a:avLst/>
          </a:prstGeom>
          <a:noFill/>
        </p:spPr>
        <p:txBody>
          <a:bodyPr wrap="square" rtlCol="0">
            <a:spAutoFit/>
          </a:bodyPr>
          <a:lstStyle/>
          <a:p>
            <a:pPr indent="360000">
              <a:lnSpc>
                <a:spcPct val="107000"/>
              </a:lnSpc>
              <a:spcBef>
                <a:spcPts val="1000"/>
              </a:spcBef>
            </a:pP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После окончания техникума я был направлен на работу на Дальний Восток на строительство железной дороги Комсомольск – Советская гавань (на берегу Тихого океана). Я работал прорабом. Рабочий контингент составляли пленные японцы. Общались мы с ними через переводчиков. </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Продукты </a:t>
            </a:r>
            <a:r>
              <a:rPr lang="ru-RU" sz="1600" dirty="0">
                <a:latin typeface="Times New Roman" panose="02020603050405020304" pitchFamily="18" charset="0"/>
                <a:ea typeface="Calibri" panose="020F0502020204030204" pitchFamily="34" charset="0"/>
                <a:cs typeface="Times New Roman" panose="02020603050405020304" pitchFamily="18" charset="0"/>
              </a:rPr>
              <a:t>выдавали по карточкам. Вместо мяса все время давали кету и горбушу. Я болел куриной слепотой от отсутствия витаминов. Не видел в сумерках и один раз вечером заблудился в тайге. Меня искали конвоиры. Они ходили по железной дороге и стреляли, на их выстрелы я вышел из тайги. Вылечился я, когда один из конвоиров принес и сварил печенку, я ее съел и </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выздоровел.																</a:t>
            </a: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Продолжение на следующем слайде</a:t>
            </a:r>
            <a:endParaRPr lang="ru-RU" sz="14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TextBox 8"/>
          <p:cNvSpPr txBox="1"/>
          <p:nvPr/>
        </p:nvSpPr>
        <p:spPr>
          <a:xfrm>
            <a:off x="5415313" y="748992"/>
            <a:ext cx="4538162" cy="458459"/>
          </a:xfrm>
          <a:prstGeom prst="rect">
            <a:avLst/>
          </a:prstGeom>
          <a:noFill/>
        </p:spPr>
        <p:txBody>
          <a:bodyPr wrap="square" rtlCol="0">
            <a:spAutoFit/>
          </a:bodyPr>
          <a:lstStyle/>
          <a:p>
            <a:pPr algn="ctr">
              <a:lnSpc>
                <a:spcPct val="107000"/>
              </a:lnSpc>
            </a:pPr>
            <a:endParaRPr lang="ru-RU" sz="2400" dirty="0" smtClean="0">
              <a:solidFill>
                <a:srgbClr val="CC0000"/>
              </a:solidFill>
              <a:latin typeface="Futura-Bold" pitchFamily="2" charset="0"/>
            </a:endParaRPr>
          </a:p>
        </p:txBody>
      </p:sp>
      <p:sp>
        <p:nvSpPr>
          <p:cNvPr id="11" name="Прямоугольник 10"/>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 name="Рисунок 1"/>
          <p:cNvPicPr>
            <a:picLocks noChangeAspect="1"/>
          </p:cNvPicPr>
          <p:nvPr/>
        </p:nvPicPr>
        <p:blipFill rotWithShape="1">
          <a:blip r:embed="rId4">
            <a:extLst>
              <a:ext uri="{28A0092B-C50C-407E-A947-70E740481C1C}">
                <a14:useLocalDpi xmlns:a14="http://schemas.microsoft.com/office/drawing/2010/main" val="0"/>
              </a:ext>
            </a:extLst>
          </a:blip>
          <a:srcRect r="4707" b="2767"/>
          <a:stretch/>
        </p:blipFill>
        <p:spPr>
          <a:xfrm>
            <a:off x="210510" y="1161193"/>
            <a:ext cx="2013709" cy="2735821"/>
          </a:xfrm>
          <a:prstGeom prst="rect">
            <a:avLst/>
          </a:prstGeom>
        </p:spPr>
      </p:pic>
    </p:spTree>
    <p:extLst>
      <p:ext uri="{BB962C8B-B14F-4D97-AF65-F5344CB8AC3E}">
        <p14:creationId xmlns:p14="http://schemas.microsoft.com/office/powerpoint/2010/main" val="21707298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192001" cy="6942222"/>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1239122"/>
          </a:xfrm>
          <a:prstGeom prst="rect">
            <a:avLst/>
          </a:prstGeom>
          <a:noFill/>
        </p:spPr>
        <p:txBody>
          <a:bodyPr wrap="square" rtlCol="0">
            <a:spAutoFit/>
          </a:bodyPr>
          <a:lstStyle/>
          <a:p>
            <a:pPr algn="ctr">
              <a:lnSpc>
                <a:spcPct val="107000"/>
              </a:lnSpc>
            </a:pPr>
            <a:r>
              <a:rPr lang="ru-RU" sz="3600" dirty="0" smtClean="0">
                <a:solidFill>
                  <a:srgbClr val="CC0000"/>
                </a:solidFill>
                <a:latin typeface="Futura-Bold" pitchFamily="2" charset="0"/>
              </a:rPr>
              <a:t>Поляков Иван Иванович </a:t>
            </a:r>
            <a:endParaRPr lang="ru-RU" sz="3600" dirty="0">
              <a:solidFill>
                <a:srgbClr val="CC0000"/>
              </a:solidFill>
              <a:latin typeface="Futura-Bold" pitchFamily="2" charset="0"/>
            </a:endParaRPr>
          </a:p>
          <a:p>
            <a:pPr algn="ctr"/>
            <a:r>
              <a:rPr lang="en-US" sz="3600" dirty="0" smtClean="0">
                <a:solidFill>
                  <a:srgbClr val="CC0000"/>
                </a:solidFill>
                <a:latin typeface="Futura-Bold" pitchFamily="2" charset="0"/>
              </a:rPr>
              <a:t> </a:t>
            </a:r>
          </a:p>
        </p:txBody>
      </p:sp>
      <p:sp>
        <p:nvSpPr>
          <p:cNvPr id="7" name="TextBox 6"/>
          <p:cNvSpPr txBox="1"/>
          <p:nvPr/>
        </p:nvSpPr>
        <p:spPr>
          <a:xfrm>
            <a:off x="122830" y="828092"/>
            <a:ext cx="11887200" cy="2901179"/>
          </a:xfrm>
          <a:prstGeom prst="rect">
            <a:avLst/>
          </a:prstGeom>
          <a:noFill/>
        </p:spPr>
        <p:txBody>
          <a:bodyPr wrap="square" rtlCol="0">
            <a:spAutoFit/>
          </a:bodyPr>
          <a:lstStyle/>
          <a:p>
            <a:pPr indent="450215" algn="just">
              <a:lnSpc>
                <a:spcPct val="115000"/>
              </a:lnSpc>
              <a:spcBef>
                <a:spcPts val="1000"/>
              </a:spcBef>
            </a:pP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Средством передвижения были лошади. Я ездил верхом в седле.  Один раз лошадь сбросила меня, т.к. испугалась выпорхнувшей из-за кустов птицы. Мы строили железнодорожный мост через реку </a:t>
            </a:r>
            <a:r>
              <a:rPr lang="ru-RU" sz="1600" dirty="0" err="1">
                <a:solidFill>
                  <a:prstClr val="black"/>
                </a:solidFill>
                <a:latin typeface="Times New Roman" panose="02020603050405020304" pitchFamily="18" charset="0"/>
                <a:ea typeface="Calibri" panose="020F0502020204030204" pitchFamily="34" charset="0"/>
                <a:cs typeface="Times New Roman" panose="02020603050405020304" pitchFamily="18" charset="0"/>
              </a:rPr>
              <a:t>Яурин</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При испытании моста сцепляли 2 паровоза и пропускали по мосту вперед и назад. Строители стояли внизу и наблюдали за движением паровозов.</a:t>
            </a:r>
          </a:p>
          <a:p>
            <a:pPr indent="450215" algn="just">
              <a:lnSpc>
                <a:spcPct val="115000"/>
              </a:lnSpc>
              <a:spcAft>
                <a:spcPts val="0"/>
              </a:spcAft>
            </a:pP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Во время работы на Дальнем Востоке я поступил в Московский институт. Вступительные экзамены сдавал в Хабаровске.  Отработав на Дальнем Востоке, я поехал в Москву учиться. До Москвы добирался на поезде 17 суток. Билеты не давали, т.к. вывозили эвакуированных во время войны. Я попросился в одно семейство и меня взяли с собой. Глава семейства все 17 суток боялся, как бы я их не ограбил, думал, что я вор.</a:t>
            </a:r>
          </a:p>
          <a:p>
            <a:pPr indent="450215" algn="just">
              <a:lnSpc>
                <a:spcPct val="115000"/>
              </a:lnSpc>
            </a:pP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Это было сразу же после войны. Советским людям приходилось восстанавливать народное хозяйство. Поэтому после окончания института МИСИ я был направлен в Севастополь для восстановления города.  Он стоял в руинах. Я принимал участие в строительстве школ, жилых домов, детских садов.</a:t>
            </a:r>
          </a:p>
        </p:txBody>
      </p:sp>
      <p:sp>
        <p:nvSpPr>
          <p:cNvPr id="8" name="TextBox 7"/>
          <p:cNvSpPr txBox="1"/>
          <p:nvPr/>
        </p:nvSpPr>
        <p:spPr>
          <a:xfrm>
            <a:off x="122830" y="3610902"/>
            <a:ext cx="11500188" cy="2322174"/>
          </a:xfrm>
          <a:prstGeom prst="rect">
            <a:avLst/>
          </a:prstGeom>
          <a:noFill/>
        </p:spPr>
        <p:txBody>
          <a:bodyPr wrap="square" rtlCol="0">
            <a:spAutoFit/>
          </a:bodyPr>
          <a:lstStyle/>
          <a:p>
            <a:pPr lvl="0" indent="450215" algn="just">
              <a:lnSpc>
                <a:spcPct val="115000"/>
              </a:lnSpc>
            </a:pP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В Севастополе я встретил девушку, на которой женился – Лидию Владимировну </a:t>
            </a:r>
            <a:r>
              <a:rPr lang="ru-RU" sz="1600" dirty="0" err="1">
                <a:solidFill>
                  <a:prstClr val="black"/>
                </a:solidFill>
                <a:latin typeface="Times New Roman" panose="02020603050405020304" pitchFamily="18" charset="0"/>
                <a:ea typeface="Calibri" panose="020F0502020204030204" pitchFamily="34" charset="0"/>
                <a:cs typeface="Times New Roman" panose="02020603050405020304" pitchFamily="18" charset="0"/>
              </a:rPr>
              <a:t>Рузину</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Она после окончания Горьковского инженерно-строительного института по приказу Сталина приехала восстанавливать Севастополь. Она принимала участие в строительстве важных объектов: Гостиницы Севастополь, дворца Пионеров, была прорабом на строительстве драматического театра им. Луначарского. Эти объекты, облицованные белым </a:t>
            </a:r>
            <a:r>
              <a:rPr lang="ru-RU" sz="1600" dirty="0" err="1">
                <a:solidFill>
                  <a:prstClr val="black"/>
                </a:solidFill>
                <a:latin typeface="Times New Roman" panose="02020603050405020304" pitchFamily="18" charset="0"/>
                <a:ea typeface="Calibri" panose="020F0502020204030204" pitchFamily="34" charset="0"/>
                <a:cs typeface="Times New Roman" panose="02020603050405020304" pitchFamily="18" charset="0"/>
              </a:rPr>
              <a:t>инкерманским</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камнем, являются украшением города. За хорошую работу </a:t>
            </a:r>
            <a:r>
              <a:rPr lang="ru-RU" sz="1600" dirty="0" err="1">
                <a:solidFill>
                  <a:prstClr val="black"/>
                </a:solidFill>
                <a:latin typeface="Times New Roman" panose="02020603050405020304" pitchFamily="18" charset="0"/>
                <a:ea typeface="Calibri" panose="020F0502020204030204" pitchFamily="34" charset="0"/>
                <a:cs typeface="Times New Roman" panose="02020603050405020304" pitchFamily="18" charset="0"/>
              </a:rPr>
              <a:t>Рузина</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Л.В.  была награждена знаком «Отличник строительства Севастополя».  </a:t>
            </a:r>
            <a:endPar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lvl="0" indent="450215" algn="just">
              <a:lnSpc>
                <a:spcPct val="115000"/>
              </a:lnSpc>
            </a:pP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Строители </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восстанавливали город с большим энтузиазмом</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a:t>
            </a:r>
          </a:p>
          <a:p>
            <a:pPr lvl="0" indent="450215" algn="just">
              <a:lnSpc>
                <a:spcPct val="115000"/>
              </a:lnSpc>
            </a:pP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Теперь </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город русской славы Севастополь – красавец </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Город-герой!</a:t>
            </a:r>
          </a:p>
          <a:p>
            <a:pPr lvl="0" indent="450215" algn="ct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Информацию представила  Селиванова Нина Ивановна (дочь)</a:t>
            </a:r>
            <a:r>
              <a:rPr lang="ru-RU" sz="1400" i="1" dirty="0" smtClean="0">
                <a:solidFill>
                  <a:prstClr val="black"/>
                </a:solidFill>
                <a:latin typeface="Times New Roman" panose="02020603050405020304" pitchFamily="18" charset="0"/>
                <a:ea typeface="Times New Roman" panose="02020603050405020304" pitchFamily="18" charset="0"/>
              </a:rPr>
              <a:t> </a:t>
            </a: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канд. экон. наук, доцент кафедры ЭМОП </a:t>
            </a:r>
            <a:endParaRPr lang="ru-RU" sz="14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030334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1"/>
            <a:ext cx="12192001" cy="6858001"/>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1200329"/>
          </a:xfrm>
          <a:prstGeom prst="rect">
            <a:avLst/>
          </a:prstGeom>
          <a:noFill/>
        </p:spPr>
        <p:txBody>
          <a:bodyPr wrap="square" rtlCol="0">
            <a:spAutoFit/>
          </a:bodyPr>
          <a:lstStyle/>
          <a:p>
            <a:pPr lvl="0" algn="ctr"/>
            <a:r>
              <a:rPr lang="ru-RU" sz="3600" dirty="0">
                <a:solidFill>
                  <a:srgbClr val="CC0000"/>
                </a:solidFill>
                <a:latin typeface="Futura-Bold" pitchFamily="2" charset="0"/>
              </a:rPr>
              <a:t>Красин Петр Иванович</a:t>
            </a:r>
          </a:p>
          <a:p>
            <a:pPr algn="ctr"/>
            <a:endParaRPr lang="en-US" sz="3600" dirty="0">
              <a:solidFill>
                <a:srgbClr val="CC0000"/>
              </a:solidFill>
              <a:latin typeface="Futura-Bold" pitchFamily="2" charset="0"/>
            </a:endParaRPr>
          </a:p>
        </p:txBody>
      </p:sp>
      <p:sp>
        <p:nvSpPr>
          <p:cNvPr id="7" name="TextBox 6"/>
          <p:cNvSpPr txBox="1"/>
          <p:nvPr/>
        </p:nvSpPr>
        <p:spPr>
          <a:xfrm>
            <a:off x="2468790" y="1060453"/>
            <a:ext cx="9493527" cy="3477875"/>
          </a:xfrm>
          <a:prstGeom prst="rect">
            <a:avLst/>
          </a:prstGeom>
          <a:noFill/>
        </p:spPr>
        <p:txBody>
          <a:bodyPr wrap="square" rtlCol="0">
            <a:spAutoFit/>
          </a:bodyPr>
          <a:lstStyle/>
          <a:p>
            <a:pPr lvl="0" indent="457200"/>
            <a:r>
              <a:rPr lang="ru-RU" sz="2000" dirty="0">
                <a:solidFill>
                  <a:srgbClr val="000000"/>
                </a:solidFill>
                <a:latin typeface="Times New Roman" panose="02020603050405020304" pitchFamily="18" charset="0"/>
                <a:ea typeface="Times New Roman" panose="02020603050405020304" pitchFamily="18" charset="0"/>
              </a:rPr>
              <a:t>Место рождения: Пензенская обл., Телегинский р-н, с. Кучки. </a:t>
            </a:r>
            <a:endParaRPr lang="ru-RU" sz="2000" dirty="0">
              <a:solidFill>
                <a:prstClr val="black"/>
              </a:solidFill>
              <a:latin typeface="Times New Roman" panose="02020603050405020304" pitchFamily="18" charset="0"/>
              <a:ea typeface="Times New Roman" panose="02020603050405020304" pitchFamily="18" charset="0"/>
            </a:endParaRPr>
          </a:p>
          <a:p>
            <a:pPr lvl="0"/>
            <a:r>
              <a:rPr lang="ru-RU" sz="2000" dirty="0">
                <a:solidFill>
                  <a:prstClr val="black"/>
                </a:solidFill>
                <a:latin typeface="Times New Roman" panose="02020603050405020304" pitchFamily="18" charset="0"/>
                <a:ea typeface="Times New Roman" panose="02020603050405020304" pitchFamily="18" charset="0"/>
              </a:rPr>
              <a:t>На фронте с 28.08.1941. </a:t>
            </a:r>
          </a:p>
          <a:p>
            <a:pPr lvl="0"/>
            <a:r>
              <a:rPr lang="ru-RU" sz="2000" dirty="0">
                <a:solidFill>
                  <a:srgbClr val="000000"/>
                </a:solidFill>
                <a:latin typeface="Times New Roman" panose="02020603050405020304" pitchFamily="18" charset="0"/>
                <a:ea typeface="Times New Roman" panose="02020603050405020304" pitchFamily="18" charset="0"/>
              </a:rPr>
              <a:t>Награды: </a:t>
            </a:r>
            <a:endParaRPr lang="ru-RU" sz="2000" dirty="0">
              <a:solidFill>
                <a:prstClr val="black"/>
              </a:solidFill>
              <a:latin typeface="Times New Roman" panose="02020603050405020304" pitchFamily="18" charset="0"/>
              <a:ea typeface="Times New Roman" panose="02020603050405020304" pitchFamily="18" charset="0"/>
            </a:endParaRPr>
          </a:p>
          <a:p>
            <a:pPr lvl="0" indent="457200" algn="just"/>
            <a:r>
              <a:rPr lang="ru-RU" sz="2000" dirty="0">
                <a:solidFill>
                  <a:srgbClr val="000000"/>
                </a:solidFill>
                <a:latin typeface="Times New Roman" panose="02020603050405020304" pitchFamily="18" charset="0"/>
                <a:ea typeface="Times New Roman" panose="02020603050405020304" pitchFamily="18" charset="0"/>
              </a:rPr>
              <a:t>Орден Красной Звезды (приказ ВС Калининского фронта №387 от 7 октября 1942 г.). В это время имел звание военврач 3-го ранга и служил врачом ординатором операционно-перевязочного взвода 430 отдельного медсамбата 334 стрелковой дивизии; </a:t>
            </a:r>
            <a:endParaRPr lang="ru-RU" sz="2000" dirty="0">
              <a:solidFill>
                <a:prstClr val="black"/>
              </a:solidFill>
              <a:latin typeface="Times New Roman" panose="02020603050405020304" pitchFamily="18" charset="0"/>
              <a:ea typeface="Times New Roman" panose="02020603050405020304" pitchFamily="18" charset="0"/>
            </a:endParaRPr>
          </a:p>
          <a:p>
            <a:pPr lvl="0" indent="457200" algn="just"/>
            <a:r>
              <a:rPr lang="ru-RU" sz="2000" dirty="0">
                <a:solidFill>
                  <a:srgbClr val="000000"/>
                </a:solidFill>
                <a:latin typeface="Times New Roman" panose="02020603050405020304" pitchFamily="18" charset="0"/>
                <a:ea typeface="Times New Roman" panose="02020603050405020304" pitchFamily="18" charset="0"/>
              </a:rPr>
              <a:t>Орден Отечественной войны II степени (приказ ВС 2 Гвардейской армии №175/н от 26 июля 1945 г.). В это время имел звание капитан медслужбы и служил старшим врачом 1126 стрелкового полка 334 стрелковой дивизии.</a:t>
            </a:r>
            <a:endParaRPr lang="ru-RU" sz="2000" dirty="0">
              <a:solidFill>
                <a:prstClr val="black"/>
              </a:solidFill>
              <a:latin typeface="Times New Roman" panose="02020603050405020304" pitchFamily="18" charset="0"/>
              <a:ea typeface="Times New Roman" panose="02020603050405020304" pitchFamily="18" charset="0"/>
            </a:endParaRPr>
          </a:p>
          <a:p>
            <a:pPr lvl="0" algn="just"/>
            <a:r>
              <a:rPr lang="ru-RU" sz="2000" dirty="0">
                <a:solidFill>
                  <a:srgbClr val="000000"/>
                </a:solidFill>
                <a:latin typeface="Times New Roman" panose="02020603050405020304" pitchFamily="18" charset="0"/>
                <a:ea typeface="Times New Roman" panose="02020603050405020304" pitchFamily="18" charset="0"/>
              </a:rPr>
              <a:t>Позднее был награжден еще одним орденом Красной Звезды и четырьмя медалями.</a:t>
            </a:r>
            <a:endParaRPr lang="ru-RU" sz="2000" dirty="0">
              <a:solidFill>
                <a:prstClr val="black"/>
              </a:solidFill>
              <a:latin typeface="Times New Roman" panose="02020603050405020304" pitchFamily="18" charset="0"/>
              <a:ea typeface="Times New Roman" panose="02020603050405020304" pitchFamily="18" charset="0"/>
            </a:endParaRPr>
          </a:p>
        </p:txBody>
      </p:sp>
      <p:sp>
        <p:nvSpPr>
          <p:cNvPr id="8" name="TextBox 7"/>
          <p:cNvSpPr txBox="1"/>
          <p:nvPr/>
        </p:nvSpPr>
        <p:spPr>
          <a:xfrm>
            <a:off x="155865" y="4370235"/>
            <a:ext cx="10723418" cy="927562"/>
          </a:xfrm>
          <a:prstGeom prst="rect">
            <a:avLst/>
          </a:prstGeom>
          <a:noFill/>
        </p:spPr>
        <p:txBody>
          <a:bodyPr wrap="square" rtlCol="0">
            <a:spAutoFit/>
          </a:bodyPr>
          <a:lstStyle/>
          <a:p>
            <a:pPr marL="228600" algn="just">
              <a:lnSpc>
                <a:spcPct val="115000"/>
              </a:lnSpc>
              <a:spcBef>
                <a:spcPts val="1000"/>
              </a:spcBef>
              <a:spcAft>
                <a:spcPts val="1000"/>
              </a:spcAft>
            </a:pPr>
            <a:r>
              <a:rPr lang="ru-RU"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p>
          <a:p>
            <a:pPr marL="228600" algn="r">
              <a:lnSpc>
                <a:spcPct val="115000"/>
              </a:lnSpc>
              <a:spcBef>
                <a:spcPts val="1000"/>
              </a:spcBef>
              <a:spcAft>
                <a:spcPts val="1000"/>
              </a:spcAft>
            </a:pPr>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Информацию представил Селяев Александр Анатольевич, канд. техн. наук, доцент кафедры АИТУ</a:t>
            </a:r>
            <a:endParaRPr lang="ru-RU" sz="1600" dirty="0">
              <a:solidFill>
                <a:srgbClr val="E7E6E6">
                  <a:lumMod val="25000"/>
                </a:srgbClr>
              </a:solidFill>
              <a:latin typeface="Arial Cyr" pitchFamily="34" charset="-52"/>
            </a:endParaRPr>
          </a:p>
        </p:txBody>
      </p:sp>
      <p:sp>
        <p:nvSpPr>
          <p:cNvPr id="9" name="TextBox 8"/>
          <p:cNvSpPr txBox="1"/>
          <p:nvPr/>
        </p:nvSpPr>
        <p:spPr>
          <a:xfrm>
            <a:off x="4946472" y="628517"/>
            <a:ext cx="4538162" cy="461665"/>
          </a:xfrm>
          <a:prstGeom prst="rect">
            <a:avLst/>
          </a:prstGeom>
          <a:noFill/>
        </p:spPr>
        <p:txBody>
          <a:bodyPr wrap="square" rtlCol="0">
            <a:spAutoFit/>
          </a:bodyPr>
          <a:lstStyle/>
          <a:p>
            <a:pPr lvl="0" algn="ctr"/>
            <a:r>
              <a:rPr lang="en-US" sz="2400" dirty="0" smtClean="0">
                <a:solidFill>
                  <a:srgbClr val="CC0000"/>
                </a:solidFill>
                <a:latin typeface="Futura-Bold" pitchFamily="2" charset="0"/>
              </a:rPr>
              <a:t>(</a:t>
            </a:r>
            <a:r>
              <a:rPr lang="ru-RU" sz="2400" dirty="0">
                <a:solidFill>
                  <a:srgbClr val="CC0000"/>
                </a:solidFill>
                <a:latin typeface="Futura-Bold" pitchFamily="2" charset="0"/>
              </a:rPr>
              <a:t>09.09.1916 – </a:t>
            </a:r>
            <a:r>
              <a:rPr lang="ru-RU" sz="2400" dirty="0" smtClean="0">
                <a:solidFill>
                  <a:srgbClr val="CC0000"/>
                </a:solidFill>
                <a:latin typeface="Futura-Bold" pitchFamily="2" charset="0"/>
              </a:rPr>
              <a:t>17.05.1971</a:t>
            </a:r>
            <a:r>
              <a:rPr lang="en-US" sz="2400" dirty="0" smtClean="0">
                <a:solidFill>
                  <a:srgbClr val="CC0000"/>
                </a:solidFill>
                <a:latin typeface="Futura-Bold" pitchFamily="2" charset="0"/>
              </a:rPr>
              <a:t>)</a:t>
            </a:r>
            <a:endParaRPr lang="ru-RU" sz="2400" dirty="0" smtClean="0">
              <a:solidFill>
                <a:srgbClr val="CC0000"/>
              </a:solidFill>
              <a:latin typeface="Futura-Bold" pitchFamily="2" charset="0"/>
            </a:endParaRPr>
          </a:p>
        </p:txBody>
      </p:sp>
      <p:sp>
        <p:nvSpPr>
          <p:cNvPr id="11" name="Прямоугольник 10"/>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фото Красин П"/>
          <p:cNvPicPr>
            <a:picLocks noChangeAspect="1" noChangeArrowheads="1"/>
          </p:cNvPicPr>
          <p:nvPr/>
        </p:nvPicPr>
        <p:blipFill rotWithShape="1">
          <a:blip r:embed="rId4" cstate="print">
            <a:lum bright="6000" contrast="2000"/>
            <a:extLst>
              <a:ext uri="{28A0092B-C50C-407E-A947-70E740481C1C}">
                <a14:useLocalDpi xmlns:a14="http://schemas.microsoft.com/office/drawing/2010/main" val="0"/>
              </a:ext>
            </a:extLst>
          </a:blip>
          <a:srcRect b="3581"/>
          <a:stretch/>
        </p:blipFill>
        <p:spPr bwMode="auto">
          <a:xfrm>
            <a:off x="202264" y="1146056"/>
            <a:ext cx="2016000" cy="2774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298648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192000" cy="6997776"/>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2750241" y="38645"/>
            <a:ext cx="9033050" cy="1754326"/>
          </a:xfrm>
          <a:prstGeom prst="rect">
            <a:avLst/>
          </a:prstGeom>
          <a:noFill/>
        </p:spPr>
        <p:txBody>
          <a:bodyPr wrap="square" rtlCol="0">
            <a:spAutoFit/>
          </a:bodyPr>
          <a:lstStyle/>
          <a:p>
            <a:pPr lvl="0" algn="ctr"/>
            <a:r>
              <a:rPr lang="ru-RU" sz="3600" dirty="0" smtClean="0">
                <a:solidFill>
                  <a:srgbClr val="CC0000"/>
                </a:solidFill>
                <a:latin typeface="Futura-Bold" pitchFamily="2" charset="0"/>
              </a:rPr>
              <a:t>Селяева </a:t>
            </a:r>
            <a:r>
              <a:rPr lang="ru-RU" sz="3600" dirty="0">
                <a:solidFill>
                  <a:srgbClr val="CC0000"/>
                </a:solidFill>
                <a:latin typeface="Futura-Bold" pitchFamily="2" charset="0"/>
              </a:rPr>
              <a:t>(Красина) Александра Петровна</a:t>
            </a:r>
          </a:p>
          <a:p>
            <a:pPr algn="ctr"/>
            <a:r>
              <a:rPr lang="ru-RU" sz="3600" dirty="0" smtClean="0">
                <a:solidFill>
                  <a:srgbClr val="CC0000"/>
                </a:solidFill>
                <a:latin typeface="Futura-Bold" pitchFamily="2" charset="0"/>
              </a:rPr>
              <a:t> </a:t>
            </a:r>
            <a:endParaRPr lang="ru-RU" sz="3600" dirty="0">
              <a:solidFill>
                <a:srgbClr val="CC0000"/>
              </a:solidFill>
              <a:latin typeface="Futura-Bold" pitchFamily="2" charset="0"/>
            </a:endParaRPr>
          </a:p>
          <a:p>
            <a:pPr algn="ctr"/>
            <a:endParaRPr lang="en-US" sz="3600" dirty="0">
              <a:solidFill>
                <a:srgbClr val="CC0000"/>
              </a:solidFill>
              <a:latin typeface="Futura-Bold" pitchFamily="2" charset="0"/>
            </a:endParaRPr>
          </a:p>
        </p:txBody>
      </p:sp>
      <p:sp>
        <p:nvSpPr>
          <p:cNvPr id="7" name="TextBox 6"/>
          <p:cNvSpPr txBox="1"/>
          <p:nvPr/>
        </p:nvSpPr>
        <p:spPr>
          <a:xfrm>
            <a:off x="2468789" y="1084989"/>
            <a:ext cx="9493527" cy="3139321"/>
          </a:xfrm>
          <a:prstGeom prst="rect">
            <a:avLst/>
          </a:prstGeom>
          <a:noFill/>
        </p:spPr>
        <p:txBody>
          <a:bodyPr wrap="square" rtlCol="0">
            <a:spAutoFit/>
          </a:bodyPr>
          <a:lstStyle/>
          <a:p>
            <a:pPr lvl="0" indent="457200" algn="just"/>
            <a:r>
              <a:rPr lang="ru-RU" dirty="0">
                <a:solidFill>
                  <a:srgbClr val="000000"/>
                </a:solidFill>
                <a:latin typeface="Times New Roman" panose="02020603050405020304" pitchFamily="18" charset="0"/>
                <a:ea typeface="Times New Roman" panose="02020603050405020304" pitchFamily="18" charset="0"/>
              </a:rPr>
              <a:t>Место рождения: Рязанская обл., станция Рыбное-сортировочная. </a:t>
            </a:r>
            <a:endParaRPr lang="ru-RU" dirty="0">
              <a:solidFill>
                <a:prstClr val="black"/>
              </a:solidFill>
              <a:latin typeface="Times New Roman" panose="02020603050405020304" pitchFamily="18" charset="0"/>
              <a:ea typeface="Times New Roman" panose="02020603050405020304" pitchFamily="18" charset="0"/>
            </a:endParaRPr>
          </a:p>
          <a:p>
            <a:pPr lvl="0" algn="just"/>
            <a:r>
              <a:rPr lang="ru-RU" dirty="0">
                <a:solidFill>
                  <a:prstClr val="black"/>
                </a:solidFill>
                <a:latin typeface="Times New Roman" panose="02020603050405020304" pitchFamily="18" charset="0"/>
                <a:ea typeface="Times New Roman" panose="02020603050405020304" pitchFamily="18" charset="0"/>
              </a:rPr>
              <a:t>На фронте с </a:t>
            </a:r>
            <a:r>
              <a:rPr lang="ru-RU" dirty="0" smtClean="0">
                <a:solidFill>
                  <a:prstClr val="black"/>
                </a:solidFill>
                <a:latin typeface="Times New Roman" panose="02020603050405020304" pitchFamily="18" charset="0"/>
                <a:ea typeface="Times New Roman" panose="02020603050405020304" pitchFamily="18" charset="0"/>
              </a:rPr>
              <a:t>1.09.1941</a:t>
            </a:r>
            <a:r>
              <a:rPr lang="ru-RU" dirty="0">
                <a:solidFill>
                  <a:prstClr val="black"/>
                </a:solidFill>
                <a:latin typeface="Times New Roman" panose="02020603050405020304" pitchFamily="18" charset="0"/>
                <a:ea typeface="Times New Roman" panose="02020603050405020304" pitchFamily="18" charset="0"/>
              </a:rPr>
              <a:t> </a:t>
            </a:r>
            <a:r>
              <a:rPr lang="ru-RU" dirty="0" smtClean="0">
                <a:solidFill>
                  <a:prstClr val="black"/>
                </a:solidFill>
                <a:latin typeface="Times New Roman" panose="02020603050405020304" pitchFamily="18" charset="0"/>
                <a:ea typeface="Times New Roman" panose="02020603050405020304" pitchFamily="18" charset="0"/>
              </a:rPr>
              <a:t>г.</a:t>
            </a:r>
            <a:endParaRPr lang="ru-RU" dirty="0">
              <a:solidFill>
                <a:prstClr val="black"/>
              </a:solidFill>
              <a:latin typeface="Times New Roman" panose="02020603050405020304" pitchFamily="18" charset="0"/>
              <a:ea typeface="Times New Roman" panose="02020603050405020304" pitchFamily="18" charset="0"/>
            </a:endParaRPr>
          </a:p>
          <a:p>
            <a:pPr lvl="0" algn="just"/>
            <a:r>
              <a:rPr lang="ru-RU" dirty="0">
                <a:solidFill>
                  <a:srgbClr val="000000"/>
                </a:solidFill>
                <a:latin typeface="Times New Roman" panose="02020603050405020304" pitchFamily="18" charset="0"/>
                <a:ea typeface="Times New Roman" panose="02020603050405020304" pitchFamily="18" charset="0"/>
              </a:rPr>
              <a:t>Награды: </a:t>
            </a:r>
            <a:endParaRPr lang="ru-RU" dirty="0">
              <a:solidFill>
                <a:prstClr val="black"/>
              </a:solidFill>
              <a:latin typeface="Times New Roman" panose="02020603050405020304" pitchFamily="18" charset="0"/>
              <a:ea typeface="Times New Roman" panose="02020603050405020304" pitchFamily="18" charset="0"/>
            </a:endParaRPr>
          </a:p>
          <a:p>
            <a:pPr lvl="0" indent="360000" algn="just"/>
            <a:r>
              <a:rPr lang="ru-RU" dirty="0">
                <a:solidFill>
                  <a:srgbClr val="000000"/>
                </a:solidFill>
                <a:latin typeface="Times New Roman" panose="02020603050405020304" pitchFamily="18" charset="0"/>
                <a:ea typeface="Times New Roman" panose="02020603050405020304" pitchFamily="18" charset="0"/>
              </a:rPr>
              <a:t>Медаль «За боевые заслуги» (приказ №011 частям 334 стрелковой дивизии 43 армии Первого Прибалтийского фронта от 8 марта 1944 г.). В это время имела звание лейтенант медицинской службы и служила начальником аптеки санроты 1126 стрелкового полка 334 стрелковой дивизии 43 армии Первого Прибалтийского фронта; </a:t>
            </a:r>
            <a:endParaRPr lang="ru-RU" dirty="0">
              <a:solidFill>
                <a:prstClr val="black"/>
              </a:solidFill>
              <a:latin typeface="Times New Roman" panose="02020603050405020304" pitchFamily="18" charset="0"/>
              <a:ea typeface="Times New Roman" panose="02020603050405020304" pitchFamily="18" charset="0"/>
            </a:endParaRPr>
          </a:p>
          <a:p>
            <a:pPr lvl="0" indent="360000" algn="just"/>
            <a:r>
              <a:rPr lang="ru-RU" dirty="0">
                <a:solidFill>
                  <a:srgbClr val="000000"/>
                </a:solidFill>
                <a:latin typeface="Times New Roman" panose="02020603050405020304" pitchFamily="18" charset="0"/>
                <a:ea typeface="Times New Roman" panose="02020603050405020304" pitchFamily="18" charset="0"/>
              </a:rPr>
              <a:t>Орден Красной Звезды (приказ №024 частям 334 стрелковой Витебской дивизии от 11 марта 1945 г.). В это время имела звание лейтенант медицинской службы и служила начальником аптеки санроты 1126 стрелкового полка 334 стрелковой </a:t>
            </a:r>
            <a:r>
              <a:rPr lang="ru-RU" dirty="0" smtClean="0">
                <a:solidFill>
                  <a:srgbClr val="000000"/>
                </a:solidFill>
                <a:latin typeface="Times New Roman" panose="02020603050405020304" pitchFamily="18" charset="0"/>
                <a:ea typeface="Times New Roman" panose="02020603050405020304" pitchFamily="18" charset="0"/>
              </a:rPr>
              <a:t>дивизии. Позднее </a:t>
            </a:r>
            <a:r>
              <a:rPr lang="ru-RU" dirty="0">
                <a:solidFill>
                  <a:srgbClr val="000000"/>
                </a:solidFill>
                <a:latin typeface="Times New Roman" panose="02020603050405020304" pitchFamily="18" charset="0"/>
                <a:ea typeface="Times New Roman" panose="02020603050405020304" pitchFamily="18" charset="0"/>
              </a:rPr>
              <a:t>была награждена еще несколькими медалями, в том числе медалью «За взятие Кенигсберга».</a:t>
            </a:r>
          </a:p>
        </p:txBody>
      </p:sp>
      <p:sp>
        <p:nvSpPr>
          <p:cNvPr id="8" name="TextBox 7"/>
          <p:cNvSpPr txBox="1"/>
          <p:nvPr/>
        </p:nvSpPr>
        <p:spPr>
          <a:xfrm>
            <a:off x="155865" y="4370235"/>
            <a:ext cx="10723418" cy="1031564"/>
          </a:xfrm>
          <a:prstGeom prst="rect">
            <a:avLst/>
          </a:prstGeom>
          <a:noFill/>
        </p:spPr>
        <p:txBody>
          <a:bodyPr wrap="square" rtlCol="0">
            <a:spAutoFit/>
          </a:bodyPr>
          <a:lstStyle/>
          <a:p>
            <a:pPr marL="228600" algn="just">
              <a:lnSpc>
                <a:spcPct val="115000"/>
              </a:lnSpc>
              <a:spcBef>
                <a:spcPts val="1000"/>
              </a:spcBef>
              <a:spcAft>
                <a:spcPts val="1000"/>
              </a:spcAft>
            </a:pPr>
            <a:r>
              <a:rPr lang="ru-RU"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p>
          <a:p>
            <a:pPr marL="228600" algn="r"/>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Информацию представил Селяев Александр Анатольевич, </a:t>
            </a:r>
            <a:endPar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228600" algn="r"/>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канд</a:t>
            </a:r>
            <a:r>
              <a:rPr lang="ru-RU" sz="16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техн. наук, доцент кафедры АИТУ</a:t>
            </a:r>
            <a:endParaRPr lang="ru-RU" sz="1600" dirty="0">
              <a:solidFill>
                <a:srgbClr val="E7E6E6">
                  <a:lumMod val="25000"/>
                </a:srgbClr>
              </a:solidFill>
              <a:latin typeface="Arial Cyr" pitchFamily="34" charset="-52"/>
            </a:endParaRPr>
          </a:p>
        </p:txBody>
      </p:sp>
      <p:sp>
        <p:nvSpPr>
          <p:cNvPr id="9" name="TextBox 8"/>
          <p:cNvSpPr txBox="1"/>
          <p:nvPr/>
        </p:nvSpPr>
        <p:spPr>
          <a:xfrm>
            <a:off x="4946472" y="628517"/>
            <a:ext cx="4538162" cy="461665"/>
          </a:xfrm>
          <a:prstGeom prst="rect">
            <a:avLst/>
          </a:prstGeom>
          <a:noFill/>
        </p:spPr>
        <p:txBody>
          <a:bodyPr wrap="square" rtlCol="0">
            <a:spAutoFit/>
          </a:bodyPr>
          <a:lstStyle/>
          <a:p>
            <a:pPr lvl="0" algn="ctr"/>
            <a:r>
              <a:rPr lang="en-US" sz="2400" dirty="0" smtClean="0">
                <a:solidFill>
                  <a:srgbClr val="CC0000"/>
                </a:solidFill>
                <a:latin typeface="Futura-Bold" pitchFamily="2" charset="0"/>
              </a:rPr>
              <a:t>(</a:t>
            </a:r>
            <a:r>
              <a:rPr lang="ru-RU" sz="2400" dirty="0">
                <a:solidFill>
                  <a:srgbClr val="CC0000"/>
                </a:solidFill>
                <a:latin typeface="Futura-Bold" pitchFamily="2" charset="0"/>
              </a:rPr>
              <a:t>29.06.1920 – </a:t>
            </a:r>
            <a:r>
              <a:rPr lang="ru-RU" sz="2400" dirty="0" smtClean="0">
                <a:solidFill>
                  <a:srgbClr val="CC0000"/>
                </a:solidFill>
                <a:latin typeface="Futura-Bold" pitchFamily="2" charset="0"/>
              </a:rPr>
              <a:t>13.08.1996</a:t>
            </a:r>
            <a:r>
              <a:rPr lang="en-US" sz="2400" dirty="0" smtClean="0">
                <a:solidFill>
                  <a:srgbClr val="CC0000"/>
                </a:solidFill>
                <a:latin typeface="Futura-Bold" pitchFamily="2" charset="0"/>
              </a:rPr>
              <a:t>)</a:t>
            </a:r>
            <a:endParaRPr lang="ru-RU" sz="2400" dirty="0" smtClean="0">
              <a:solidFill>
                <a:srgbClr val="CC0000"/>
              </a:solidFill>
              <a:latin typeface="Futura-Bold" pitchFamily="2" charset="0"/>
            </a:endParaRPr>
          </a:p>
        </p:txBody>
      </p:sp>
      <p:pic>
        <p:nvPicPr>
          <p:cNvPr id="13" name="Рисунок 12" descr="http://www.podvignaroda.ru/img/awards/new/Medal_Za_vzyatie_Keniksberga.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93700" y="4329505"/>
            <a:ext cx="1010281" cy="1748913"/>
          </a:xfrm>
          <a:prstGeom prst="rect">
            <a:avLst/>
          </a:prstGeom>
          <a:noFill/>
          <a:ln>
            <a:noFill/>
          </a:ln>
        </p:spPr>
      </p:pic>
      <p:pic>
        <p:nvPicPr>
          <p:cNvPr id="15" name="Picture 2" descr="https://pamyat-naroda.ru/local/templates/pn/img/awards/new/Orden_Krasnoj_Zvezdy.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947" y="4370235"/>
            <a:ext cx="1324836" cy="1324836"/>
          </a:xfrm>
          <a:prstGeom prst="rect">
            <a:avLst/>
          </a:prstGeom>
          <a:noFill/>
          <a:extLst>
            <a:ext uri="{909E8E84-426E-40DD-AFC4-6F175D3DCCD1}">
              <a14:hiddenFill xmlns:a14="http://schemas.microsoft.com/office/drawing/2010/main">
                <a:solidFill>
                  <a:srgbClr val="FFFFFF"/>
                </a:solidFill>
              </a14:hiddenFill>
            </a:ext>
          </a:extLst>
        </p:spPr>
      </p:pic>
      <p:pic>
        <p:nvPicPr>
          <p:cNvPr id="16" name="Рисунок 15" descr="https://pamyat-naroda.ru/local/templates/pn/img/awards/new/Medal_Za_Boevye_zaslugi.pn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24730" y="4385204"/>
            <a:ext cx="1041414" cy="1770900"/>
          </a:xfrm>
          <a:prstGeom prst="rect">
            <a:avLst/>
          </a:prstGeom>
          <a:noFill/>
          <a:ln>
            <a:noFill/>
          </a:ln>
        </p:spPr>
      </p:pic>
      <p:sp>
        <p:nvSpPr>
          <p:cNvPr id="17" name="Прямоугольник 16"/>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2" name="Picture 2" descr="фото Селяева А"/>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2706" y="1144010"/>
            <a:ext cx="2015667" cy="278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274342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1"/>
            <a:ext cx="12192001" cy="6966285"/>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2750241" y="38645"/>
            <a:ext cx="9033050" cy="1754326"/>
          </a:xfrm>
          <a:prstGeom prst="rect">
            <a:avLst/>
          </a:prstGeom>
          <a:noFill/>
        </p:spPr>
        <p:txBody>
          <a:bodyPr wrap="square" rtlCol="0">
            <a:spAutoFit/>
          </a:bodyPr>
          <a:lstStyle/>
          <a:p>
            <a:pPr algn="ctr"/>
            <a:r>
              <a:rPr lang="ru-RU" sz="3600" dirty="0" smtClean="0">
                <a:solidFill>
                  <a:srgbClr val="CC0000"/>
                </a:solidFill>
                <a:latin typeface="Futura-Bold" pitchFamily="2" charset="0"/>
              </a:rPr>
              <a:t>Селяев Петр Иванович</a:t>
            </a:r>
            <a:endParaRPr lang="ru-RU" sz="3600" dirty="0">
              <a:solidFill>
                <a:srgbClr val="CC0000"/>
              </a:solidFill>
              <a:latin typeface="Futura-Bold" pitchFamily="2" charset="0"/>
            </a:endParaRPr>
          </a:p>
          <a:p>
            <a:pPr algn="ctr"/>
            <a:r>
              <a:rPr lang="ru-RU" sz="3600" dirty="0" smtClean="0">
                <a:solidFill>
                  <a:srgbClr val="CC0000"/>
                </a:solidFill>
                <a:latin typeface="Futura-Bold" pitchFamily="2" charset="0"/>
              </a:rPr>
              <a:t> </a:t>
            </a:r>
            <a:endParaRPr lang="ru-RU" sz="3600" dirty="0">
              <a:solidFill>
                <a:srgbClr val="CC0000"/>
              </a:solidFill>
              <a:latin typeface="Futura-Bold" pitchFamily="2" charset="0"/>
            </a:endParaRPr>
          </a:p>
          <a:p>
            <a:pPr algn="ctr"/>
            <a:endParaRPr lang="en-US" sz="3600" dirty="0">
              <a:solidFill>
                <a:srgbClr val="CC0000"/>
              </a:solidFill>
              <a:latin typeface="Futura-Bold" pitchFamily="2" charset="0"/>
            </a:endParaRPr>
          </a:p>
        </p:txBody>
      </p:sp>
      <p:sp>
        <p:nvSpPr>
          <p:cNvPr id="7" name="TextBox 6"/>
          <p:cNvSpPr txBox="1"/>
          <p:nvPr/>
        </p:nvSpPr>
        <p:spPr>
          <a:xfrm>
            <a:off x="2441865" y="1072413"/>
            <a:ext cx="9653154" cy="3139321"/>
          </a:xfrm>
          <a:prstGeom prst="rect">
            <a:avLst/>
          </a:prstGeom>
          <a:noFill/>
        </p:spPr>
        <p:txBody>
          <a:bodyPr wrap="square" rtlCol="0">
            <a:spAutoFit/>
          </a:bodyPr>
          <a:lstStyle/>
          <a:p>
            <a:pPr lvl="0" indent="360000" algn="just"/>
            <a:r>
              <a:rPr lang="ru-RU" dirty="0" smtClean="0">
                <a:latin typeface="Times New Roman" panose="02020603050405020304" pitchFamily="18" charset="0"/>
                <a:ea typeface="Times New Roman" panose="02020603050405020304" pitchFamily="18" charset="0"/>
              </a:rPr>
              <a:t>В годы войны работал на железнодорожной станции Рыбное старшим дорожным мастером. </a:t>
            </a:r>
          </a:p>
          <a:p>
            <a:pPr lvl="0" algn="just"/>
            <a:r>
              <a:rPr lang="ru-RU" dirty="0" smtClean="0">
                <a:latin typeface="Times New Roman" panose="02020603050405020304" pitchFamily="18" charset="0"/>
                <a:ea typeface="Times New Roman" panose="02020603050405020304" pitchFamily="18" charset="0"/>
              </a:rPr>
              <a:t>К осени 1941 г. основной поток воинских грузов шёл к Москве преимущественно через станцию Рыбное. К концу октября 1941 года Ленинская железная дорога являлась основной и почти единственной магистралью, связывающей фронт с тылом, а Москву – с восточными и юго-восточными районами страны. Все перевозки железнодорожники станции Рыбное обеспечивали при непрекращающихся налётах немецко-фашистской авиации. С 29 октября по 5 ноября 1941 года фашистская авиация совершила на станцию Рыбное пять массированных налётов. </a:t>
            </a:r>
          </a:p>
          <a:p>
            <a:pPr lvl="0" indent="360000" algn="just"/>
            <a:r>
              <a:rPr lang="ru-RU" dirty="0" smtClean="0">
                <a:latin typeface="Times New Roman" panose="02020603050405020304" pitchFamily="18" charset="0"/>
                <a:ea typeface="Times New Roman" panose="02020603050405020304" pitchFamily="18" charset="0"/>
              </a:rPr>
              <a:t>От бомбёжек возникали пожары, горели шпалы, паровозы, разрушались пути, гибли люди. Но стоило только немецким самолётам повернуть на запад, тут же выходили на работу ремонтные бригады. Они быстро устраняли последствия вражеских бомбардировок и обеспечивали бесперебойное движение поездов. </a:t>
            </a:r>
            <a:endParaRPr lang="ru-RU" dirty="0">
              <a:latin typeface="Times New Roman" panose="02020603050405020304" pitchFamily="18" charset="0"/>
              <a:ea typeface="Times New Roman" panose="02020603050405020304" pitchFamily="18" charset="0"/>
            </a:endParaRPr>
          </a:p>
        </p:txBody>
      </p:sp>
      <p:sp>
        <p:nvSpPr>
          <p:cNvPr id="8" name="TextBox 7"/>
          <p:cNvSpPr txBox="1"/>
          <p:nvPr/>
        </p:nvSpPr>
        <p:spPr>
          <a:xfrm>
            <a:off x="195616" y="4109521"/>
            <a:ext cx="11145674" cy="1692771"/>
          </a:xfrm>
          <a:prstGeom prst="rect">
            <a:avLst/>
          </a:prstGeom>
          <a:noFill/>
        </p:spPr>
        <p:txBody>
          <a:bodyPr wrap="square" rtlCol="0">
            <a:spAutoFit/>
          </a:bodyPr>
          <a:lstStyle/>
          <a:p>
            <a:pPr indent="360000" algn="just">
              <a:spcAft>
                <a:spcPts val="0"/>
              </a:spcAft>
            </a:pPr>
            <a:r>
              <a:rPr lang="ru-RU" dirty="0">
                <a:latin typeface="Times New Roman" panose="02020603050405020304" pitchFamily="18" charset="0"/>
                <a:ea typeface="Times New Roman" panose="02020603050405020304" pitchFamily="18" charset="0"/>
              </a:rPr>
              <a:t>Начиная с 1942 года, когда враг был отброшен от Москвы,  и до конца войны восстановительные бригады участвовали в ремонте железнодорожных магистралей в прифронтовой зоне. </a:t>
            </a:r>
            <a:r>
              <a:rPr lang="ru-RU" dirty="0" smtClean="0">
                <a:latin typeface="Times New Roman" panose="02020603050405020304" pitchFamily="18" charset="0"/>
                <a:ea typeface="Times New Roman" panose="02020603050405020304" pitchFamily="18" charset="0"/>
              </a:rPr>
              <a:t>За </a:t>
            </a:r>
            <a:r>
              <a:rPr lang="ru-RU" dirty="0">
                <a:latin typeface="Times New Roman" panose="02020603050405020304" pitchFamily="18" charset="0"/>
                <a:ea typeface="Times New Roman" panose="02020603050405020304" pitchFamily="18" charset="0"/>
              </a:rPr>
              <a:t>отличную организацию бесперебойного обеспечения в годы войны железнодорожных перевозок  Селяев Петр Иванович награжден </a:t>
            </a:r>
            <a:r>
              <a:rPr lang="ru-RU" dirty="0" smtClean="0">
                <a:latin typeface="Times New Roman" panose="02020603050405020304" pitchFamily="18" charset="0"/>
                <a:ea typeface="Times New Roman" panose="02020603050405020304" pitchFamily="18" charset="0"/>
              </a:rPr>
              <a:t>орденом </a:t>
            </a:r>
            <a:r>
              <a:rPr lang="ru-RU" dirty="0">
                <a:latin typeface="Times New Roman" panose="02020603050405020304" pitchFamily="18" charset="0"/>
                <a:ea typeface="Times New Roman" panose="02020603050405020304" pitchFamily="18" charset="0"/>
              </a:rPr>
              <a:t>Ленина и орденом Красной </a:t>
            </a:r>
            <a:r>
              <a:rPr lang="ru-RU" dirty="0" smtClean="0">
                <a:latin typeface="Times New Roman" panose="02020603050405020304" pitchFamily="18" charset="0"/>
                <a:ea typeface="Times New Roman" panose="02020603050405020304" pitchFamily="18" charset="0"/>
              </a:rPr>
              <a:t>Звезды.</a:t>
            </a:r>
            <a:endParaRPr lang="ru-RU" sz="1600" dirty="0">
              <a:latin typeface="Times New Roman" panose="02020603050405020304" pitchFamily="18" charset="0"/>
              <a:ea typeface="Times New Roman" panose="02020603050405020304" pitchFamily="18" charset="0"/>
            </a:endParaRPr>
          </a:p>
          <a:p>
            <a:pPr indent="360000" algn="just">
              <a:spcAft>
                <a:spcPts val="0"/>
              </a:spcAft>
            </a:pPr>
            <a:r>
              <a:rPr lang="ru-RU" sz="16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Информацию </a:t>
            </a:r>
            <a:r>
              <a:rPr lang="ru-RU" sz="16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представил Селяев Александр Анатольевич</a:t>
            </a:r>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indent="360000" algn="just">
              <a:spcAft>
                <a:spcPts val="0"/>
              </a:spcAft>
            </a:pPr>
            <a:r>
              <a:rPr lang="ru-RU" sz="16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канд</a:t>
            </a:r>
            <a:r>
              <a:rPr lang="ru-RU" sz="16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техн. наук, доцент кафедры </a:t>
            </a:r>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АИТУ </a:t>
            </a:r>
            <a:endParaRPr lang="ru-RU" sz="1600" dirty="0">
              <a:solidFill>
                <a:srgbClr val="E7E6E6">
                  <a:lumMod val="25000"/>
                </a:srgbClr>
              </a:solidFill>
              <a:latin typeface="Arial Cyr" pitchFamily="34" charset="-52"/>
            </a:endParaRPr>
          </a:p>
        </p:txBody>
      </p:sp>
      <p:sp>
        <p:nvSpPr>
          <p:cNvPr id="9" name="TextBox 8"/>
          <p:cNvSpPr txBox="1"/>
          <p:nvPr/>
        </p:nvSpPr>
        <p:spPr>
          <a:xfrm>
            <a:off x="3626427" y="628517"/>
            <a:ext cx="6483927" cy="461665"/>
          </a:xfrm>
          <a:prstGeom prst="rect">
            <a:avLst/>
          </a:prstGeom>
          <a:noFill/>
        </p:spPr>
        <p:txBody>
          <a:bodyPr wrap="square" rtlCol="0">
            <a:spAutoFit/>
          </a:bodyPr>
          <a:lstStyle/>
          <a:p>
            <a:pPr lvl="0" algn="ctr"/>
            <a:r>
              <a:rPr lang="en-US" sz="2400" dirty="0" smtClean="0">
                <a:solidFill>
                  <a:srgbClr val="CC0000"/>
                </a:solidFill>
                <a:latin typeface="Futura-Bold" pitchFamily="2" charset="0"/>
              </a:rPr>
              <a:t>(</a:t>
            </a:r>
            <a:r>
              <a:rPr lang="ru-RU" sz="2400" dirty="0">
                <a:solidFill>
                  <a:srgbClr val="CC0000"/>
                </a:solidFill>
                <a:latin typeface="Futura-Bold" pitchFamily="2" charset="0"/>
              </a:rPr>
              <a:t>1895 – </a:t>
            </a:r>
            <a:r>
              <a:rPr lang="ru-RU" sz="2400" dirty="0" smtClean="0">
                <a:solidFill>
                  <a:srgbClr val="CC0000"/>
                </a:solidFill>
                <a:latin typeface="Futura-Bold" pitchFamily="2" charset="0"/>
              </a:rPr>
              <a:t>1964</a:t>
            </a:r>
            <a:r>
              <a:rPr lang="en-US" sz="2400" dirty="0" smtClean="0">
                <a:solidFill>
                  <a:srgbClr val="CC0000"/>
                </a:solidFill>
                <a:latin typeface="Futura-Bold" pitchFamily="2" charset="0"/>
              </a:rPr>
              <a:t>)</a:t>
            </a:r>
            <a:endParaRPr lang="ru-RU" sz="2400" dirty="0" smtClean="0">
              <a:solidFill>
                <a:srgbClr val="CC0000"/>
              </a:solidFill>
              <a:latin typeface="Futura-Bold" pitchFamily="2" charset="0"/>
            </a:endParaRPr>
          </a:p>
        </p:txBody>
      </p:sp>
      <p:pic>
        <p:nvPicPr>
          <p:cNvPr id="14"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65221" y="346808"/>
            <a:ext cx="1660526" cy="433388"/>
          </a:xfrm>
          <a:prstGeom prst="rect">
            <a:avLst/>
          </a:prstGeom>
          <a:noFill/>
        </p:spPr>
      </p:pic>
      <p:pic>
        <p:nvPicPr>
          <p:cNvPr id="12" name="Picture 2" descr="https://pamyat-naroda.ru/local/templates/pn/img/awards/new/Orden_Krasnoj_Zvezdy.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96794" y="5300209"/>
            <a:ext cx="827636" cy="827636"/>
          </a:xfrm>
          <a:prstGeom prst="rect">
            <a:avLst/>
          </a:prstGeom>
          <a:noFill/>
          <a:extLst>
            <a:ext uri="{909E8E84-426E-40DD-AFC4-6F175D3DCCD1}">
              <a14:hiddenFill xmlns:a14="http://schemas.microsoft.com/office/drawing/2010/main">
                <a:solidFill>
                  <a:srgbClr val="FFFFFF"/>
                </a:solidFill>
              </a14:hiddenFill>
            </a:ext>
          </a:extLst>
        </p:spPr>
      </p:pic>
      <p:pic>
        <p:nvPicPr>
          <p:cNvPr id="15" name="Рисунок 14" descr="наградной знак"/>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5207348"/>
            <a:ext cx="1096838" cy="1176940"/>
          </a:xfrm>
          <a:prstGeom prst="rect">
            <a:avLst/>
          </a:prstGeom>
          <a:noFill/>
          <a:ln>
            <a:noFill/>
          </a:ln>
        </p:spPr>
      </p:pic>
      <p:sp>
        <p:nvSpPr>
          <p:cNvPr id="16" name="Прямоугольник 15"/>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 name="Picture 2" descr="фото Селяев П"/>
          <p:cNvPicPr>
            <a:picLocks noChangeAspect="1" noChangeArrowheads="1"/>
          </p:cNvPicPr>
          <p:nvPr/>
        </p:nvPicPr>
        <p:blipFill rotWithShape="1">
          <a:blip r:embed="rId6" cstate="print">
            <a:lum contrast="8000"/>
            <a:extLst>
              <a:ext uri="{28A0092B-C50C-407E-A947-70E740481C1C}">
                <a14:useLocalDpi xmlns:a14="http://schemas.microsoft.com/office/drawing/2010/main" val="0"/>
              </a:ext>
            </a:extLst>
          </a:blip>
          <a:srcRect b="3523"/>
          <a:stretch/>
        </p:blipFill>
        <p:spPr bwMode="auto">
          <a:xfrm>
            <a:off x="195615" y="1156667"/>
            <a:ext cx="2011000" cy="2761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398628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192001" cy="6942222"/>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2227085"/>
          </a:xfrm>
          <a:prstGeom prst="rect">
            <a:avLst/>
          </a:prstGeom>
          <a:noFill/>
        </p:spPr>
        <p:txBody>
          <a:bodyPr wrap="square" rtlCol="0">
            <a:spAutoFit/>
          </a:bodyPr>
          <a:lstStyle/>
          <a:p>
            <a:pPr lvl="0" algn="ctr">
              <a:lnSpc>
                <a:spcPct val="107000"/>
              </a:lnSpc>
            </a:pPr>
            <a:r>
              <a:rPr lang="ru-RU" sz="3600" dirty="0">
                <a:solidFill>
                  <a:srgbClr val="CC0000"/>
                </a:solidFill>
                <a:latin typeface="Futura-Bold" pitchFamily="2" charset="0"/>
              </a:rPr>
              <a:t>Денисов Павел Егорович</a:t>
            </a:r>
          </a:p>
          <a:p>
            <a:pPr lvl="0" algn="ctr">
              <a:lnSpc>
                <a:spcPct val="107000"/>
              </a:lnSpc>
            </a:pPr>
            <a:r>
              <a:rPr lang="ru-RU" sz="2400" dirty="0">
                <a:solidFill>
                  <a:srgbClr val="CC0000"/>
                </a:solidFill>
                <a:latin typeface="Futura-Bold" pitchFamily="2" charset="0"/>
              </a:rPr>
              <a:t>(10.06.1906 – 03.02.1943)</a:t>
            </a:r>
          </a:p>
          <a:p>
            <a:pPr algn="ctr">
              <a:lnSpc>
                <a:spcPct val="107000"/>
              </a:lnSpc>
            </a:pPr>
            <a:r>
              <a:rPr lang="ru-RU" sz="3600" dirty="0" smtClean="0">
                <a:solidFill>
                  <a:srgbClr val="CC0000"/>
                </a:solidFill>
                <a:latin typeface="Futura-Bold" pitchFamily="2" charset="0"/>
              </a:rPr>
              <a:t> </a:t>
            </a:r>
            <a:endParaRPr lang="ru-RU" sz="3600" dirty="0">
              <a:solidFill>
                <a:srgbClr val="CC0000"/>
              </a:solidFill>
              <a:latin typeface="Futura-Bold" pitchFamily="2" charset="0"/>
            </a:endParaRPr>
          </a:p>
          <a:p>
            <a:pPr algn="ctr"/>
            <a:r>
              <a:rPr lang="en-US" sz="3600" dirty="0" smtClean="0">
                <a:solidFill>
                  <a:srgbClr val="CC0000"/>
                </a:solidFill>
                <a:latin typeface="Futura-Bold" pitchFamily="2" charset="0"/>
              </a:rPr>
              <a:t> </a:t>
            </a:r>
          </a:p>
        </p:txBody>
      </p:sp>
      <p:sp>
        <p:nvSpPr>
          <p:cNvPr id="7" name="TextBox 6"/>
          <p:cNvSpPr txBox="1"/>
          <p:nvPr/>
        </p:nvSpPr>
        <p:spPr>
          <a:xfrm>
            <a:off x="2421083" y="1086978"/>
            <a:ext cx="9629890" cy="3554819"/>
          </a:xfrm>
          <a:prstGeom prst="rect">
            <a:avLst/>
          </a:prstGeom>
          <a:noFill/>
        </p:spPr>
        <p:txBody>
          <a:bodyPr wrap="square" rtlCol="0">
            <a:spAutoFit/>
          </a:bodyPr>
          <a:lstStyle/>
          <a:p>
            <a:pPr lvl="0" indent="450215" algn="just"/>
            <a:r>
              <a:rPr lang="ru-RU" sz="1600" dirty="0">
                <a:solidFill>
                  <a:prstClr val="black"/>
                </a:solidFill>
                <a:latin typeface="Times New Roman" panose="02020603050405020304" pitchFamily="18" charset="0"/>
                <a:ea typeface="Times New Roman" panose="02020603050405020304" pitchFamily="18" charset="0"/>
              </a:rPr>
              <a:t>Мой прадед зимой 1941 года был призван на трудовой фронт. После призыва был направлен в г. Шуя Ивановской области в 895 рабочий (в некоторых письмах строительный) батальон, 2 роту, 3 взвод.  Дома, в поселке Великодворье Гусь-Хрустального р-на Владимирской обл. (в то время – </a:t>
            </a:r>
            <a:r>
              <a:rPr lang="ru-RU" sz="1600" dirty="0" err="1">
                <a:solidFill>
                  <a:prstClr val="black"/>
                </a:solidFill>
                <a:latin typeface="Times New Roman" panose="02020603050405020304" pitchFamily="18" charset="0"/>
                <a:ea typeface="Times New Roman" panose="02020603050405020304" pitchFamily="18" charset="0"/>
              </a:rPr>
              <a:t>Курловского</a:t>
            </a:r>
            <a:r>
              <a:rPr lang="ru-RU" sz="1600" dirty="0">
                <a:solidFill>
                  <a:prstClr val="black"/>
                </a:solidFill>
                <a:latin typeface="Times New Roman" panose="02020603050405020304" pitchFamily="18" charset="0"/>
                <a:ea typeface="Times New Roman" panose="02020603050405020304" pitchFamily="18" charset="0"/>
              </a:rPr>
              <a:t> р-на Ивановской области), остались трое детей и беременная жена. Младшая дочь, Тамара, родилась уже после того как Павла Егоровича забрали на фронт, и никогда не видела своего отца.</a:t>
            </a:r>
          </a:p>
          <a:p>
            <a:pPr lvl="0" indent="450215" algn="just"/>
            <a:r>
              <a:rPr lang="ru-RU" sz="1600" dirty="0">
                <a:solidFill>
                  <a:prstClr val="black"/>
                </a:solidFill>
                <a:latin typeface="Times New Roman" panose="02020603050405020304" pitchFamily="18" charset="0"/>
                <a:ea typeface="Times New Roman" panose="02020603050405020304" pitchFamily="18" charset="0"/>
              </a:rPr>
              <a:t>В семье сохранились письма прадеда. В них он пишет, что на работе нужно быть по 10 часов в день, рано уходят на работу и поздно приходят, поэтому писать особо некогда. Ни в одном из сохранившихся писем нет информации о том, какую работу выполнял взвод. </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В марте 1943 года Павел Егорович был направлен в 54-ю отдельную стрелковую бригаду, где служил рядовым стрелком</a:t>
            </a:r>
            <a:r>
              <a:rPr lang="ru-RU" sz="1600" dirty="0">
                <a:solidFill>
                  <a:prstClr val="black"/>
                </a:solidFill>
                <a:latin typeface="Times New Roman" panose="02020603050405020304" pitchFamily="18" charset="0"/>
                <a:ea typeface="Times New Roman" panose="02020603050405020304" pitchFamily="18" charset="0"/>
              </a:rPr>
              <a:t>. Погиб прадед 3 февраля 1944 года во время боя возле станции Насва Псковской области. Через нее проходила железная дорога Санкт-Петербург – Киев, поэтому для нашей армии станция имела стратегическое значение. Похоронен Денисов П.Е. в братской могиле, расположенной с южной стороны деревни </a:t>
            </a:r>
            <a:r>
              <a:rPr lang="ru-RU" sz="1600" dirty="0" err="1">
                <a:solidFill>
                  <a:prstClr val="black"/>
                </a:solidFill>
                <a:latin typeface="Times New Roman" panose="02020603050405020304" pitchFamily="18" charset="0"/>
                <a:ea typeface="Times New Roman" panose="02020603050405020304" pitchFamily="18" charset="0"/>
              </a:rPr>
              <a:t>Монаково</a:t>
            </a:r>
            <a:r>
              <a:rPr lang="ru-RU" sz="1600" dirty="0">
                <a:solidFill>
                  <a:prstClr val="black"/>
                </a:solidFill>
                <a:latin typeface="Times New Roman" panose="02020603050405020304" pitchFamily="18" charset="0"/>
                <a:ea typeface="Times New Roman" panose="02020603050405020304" pitchFamily="18" charset="0"/>
              </a:rPr>
              <a:t> Псковской области. </a:t>
            </a:r>
          </a:p>
          <a:p>
            <a:pPr indent="179705" algn="just"/>
            <a:endParaRPr lang="ru-RU" sz="1600" dirty="0">
              <a:solidFill>
                <a:prstClr val="black"/>
              </a:solidFill>
              <a:ea typeface="Calibri" panose="020F0502020204030204" pitchFamily="34" charset="0"/>
              <a:cs typeface="Times New Roman" panose="02020603050405020304" pitchFamily="18" charset="0"/>
            </a:endParaRPr>
          </a:p>
          <a:p>
            <a:pPr indent="450215" algn="just"/>
            <a:endParaRPr lang="ru-RU" sz="1700" dirty="0">
              <a:solidFill>
                <a:prstClr val="black"/>
              </a:solidFill>
              <a:ea typeface="Calibri" panose="020F0502020204030204" pitchFamily="34" charset="0"/>
              <a:cs typeface="Times New Roman" panose="02020603050405020304" pitchFamily="18" charset="0"/>
            </a:endParaRPr>
          </a:p>
        </p:txBody>
      </p:sp>
      <p:sp>
        <p:nvSpPr>
          <p:cNvPr id="8" name="TextBox 7"/>
          <p:cNvSpPr txBox="1"/>
          <p:nvPr/>
        </p:nvSpPr>
        <p:spPr>
          <a:xfrm>
            <a:off x="183213" y="4033071"/>
            <a:ext cx="11082663" cy="1871282"/>
          </a:xfrm>
          <a:prstGeom prst="rect">
            <a:avLst/>
          </a:prstGeom>
          <a:noFill/>
        </p:spPr>
        <p:txBody>
          <a:bodyPr wrap="square" rtlCol="0">
            <a:spAutoFit/>
          </a:bodyPr>
          <a:lstStyle/>
          <a:p>
            <a:pPr lvl="0" indent="360000" algn="just"/>
            <a:r>
              <a:rPr lang="ru-RU" sz="1600" dirty="0">
                <a:solidFill>
                  <a:prstClr val="black"/>
                </a:solidFill>
                <a:latin typeface="Times New Roman" panose="02020603050405020304" pitchFamily="18" charset="0"/>
                <a:ea typeface="Times New Roman" panose="02020603050405020304" pitchFamily="18" charset="0"/>
              </a:rPr>
              <a:t>В письмах семье сообщает, что «Живу я пока очень хорошо, ни в чем не нуждаюсь, обут и одет хорошо, а в смысле питания и говорить не приходится. Так что в настоящий момент или за последнее время я исправился (наверно, поправился) очень хорошо.» Также благодарит родных за письма: «Это хорошо, брат Филипп, что хоть бы твои письма меня веселят и рассказывают, как вы живете и вообще, что происходит на родине. Конечно, все же знаю, как вы живете и об этом говорить не приходится. Война</a:t>
            </a:r>
            <a:r>
              <a:rPr lang="ru-RU" sz="1600" dirty="0" smtClean="0">
                <a:solidFill>
                  <a:prstClr val="black"/>
                </a:solidFill>
                <a:latin typeface="Times New Roman" panose="02020603050405020304" pitchFamily="18" charset="0"/>
                <a:ea typeface="Times New Roman" panose="02020603050405020304" pitchFamily="18" charset="0"/>
              </a:rPr>
              <a:t>.»</a:t>
            </a:r>
          </a:p>
          <a:p>
            <a:pPr lvl="0" algn="ctr"/>
            <a:r>
              <a:rPr lang="ru-RU" sz="1400" i="1" dirty="0" smtClean="0">
                <a:solidFill>
                  <a:prstClr val="black"/>
                </a:solidFill>
                <a:latin typeface="Times New Roman" panose="02020603050405020304" pitchFamily="18" charset="0"/>
                <a:ea typeface="Times New Roman" panose="02020603050405020304" pitchFamily="18" charset="0"/>
              </a:rPr>
              <a:t>                                                                                                         Симикова </a:t>
            </a:r>
            <a:r>
              <a:rPr lang="ru-RU" sz="1400" i="1" dirty="0">
                <a:solidFill>
                  <a:prstClr val="black"/>
                </a:solidFill>
                <a:latin typeface="Times New Roman" panose="02020603050405020304" pitchFamily="18" charset="0"/>
                <a:ea typeface="Times New Roman" panose="02020603050405020304" pitchFamily="18" charset="0"/>
              </a:rPr>
              <a:t>Ирина Павловна, старший преподаватель кафедры ЭМОП </a:t>
            </a:r>
          </a:p>
          <a:p>
            <a:pPr>
              <a:lnSpc>
                <a:spcPct val="110000"/>
              </a:lnSpc>
            </a:pPr>
            <a:endParaRPr lang="ru-RU" sz="16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Прямоугольник 8"/>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2" name="Рисунок 11"/>
          <p:cNvPicPr/>
          <p:nvPr/>
        </p:nvPicPr>
        <p:blipFill rotWithShape="1">
          <a:blip r:embed="rId4" cstate="print">
            <a:lum bright="8000"/>
            <a:extLst>
              <a:ext uri="{28A0092B-C50C-407E-A947-70E740481C1C}">
                <a14:useLocalDpi xmlns:a14="http://schemas.microsoft.com/office/drawing/2010/main" val="0"/>
              </a:ext>
            </a:extLst>
          </a:blip>
          <a:srcRect l="717" r="907"/>
          <a:stretch/>
        </p:blipFill>
        <p:spPr>
          <a:xfrm>
            <a:off x="200025" y="1160471"/>
            <a:ext cx="2009775" cy="2764572"/>
          </a:xfrm>
          <a:prstGeom prst="rect">
            <a:avLst/>
          </a:prstGeom>
        </p:spPr>
      </p:pic>
    </p:spTree>
    <p:extLst>
      <p:ext uri="{BB962C8B-B14F-4D97-AF65-F5344CB8AC3E}">
        <p14:creationId xmlns:p14="http://schemas.microsoft.com/office/powerpoint/2010/main" val="60121389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0" y="-84222"/>
            <a:ext cx="12192001" cy="6942222"/>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641842"/>
          </a:xfrm>
          <a:prstGeom prst="rect">
            <a:avLst/>
          </a:prstGeom>
          <a:noFill/>
        </p:spPr>
        <p:txBody>
          <a:bodyPr wrap="square" rtlCol="0">
            <a:spAutoFit/>
          </a:bodyPr>
          <a:lstStyle/>
          <a:p>
            <a:pPr algn="ctr">
              <a:lnSpc>
                <a:spcPct val="107000"/>
              </a:lnSpc>
            </a:pPr>
            <a:r>
              <a:rPr lang="ru-RU" sz="3600" dirty="0">
                <a:solidFill>
                  <a:srgbClr val="CC0000"/>
                </a:solidFill>
                <a:latin typeface="Futura-Bold" pitchFamily="2" charset="0"/>
              </a:rPr>
              <a:t>Денисов Павел </a:t>
            </a:r>
            <a:r>
              <a:rPr lang="ru-RU" sz="3600" dirty="0" smtClean="0">
                <a:solidFill>
                  <a:srgbClr val="CC0000"/>
                </a:solidFill>
                <a:latin typeface="Futura-Bold" pitchFamily="2" charset="0"/>
              </a:rPr>
              <a:t>Егорович</a:t>
            </a:r>
            <a:endParaRPr lang="ru-RU" sz="3600" dirty="0">
              <a:solidFill>
                <a:srgbClr val="CC0000"/>
              </a:solidFill>
              <a:latin typeface="Futura-Bold" pitchFamily="2" charset="0"/>
            </a:endParaRPr>
          </a:p>
        </p:txBody>
      </p:sp>
      <p:sp>
        <p:nvSpPr>
          <p:cNvPr id="8" name="TextBox 7"/>
          <p:cNvSpPr txBox="1"/>
          <p:nvPr/>
        </p:nvSpPr>
        <p:spPr>
          <a:xfrm>
            <a:off x="4940490" y="4033071"/>
            <a:ext cx="6325386" cy="1871282"/>
          </a:xfrm>
          <a:prstGeom prst="rect">
            <a:avLst/>
          </a:prstGeom>
          <a:noFill/>
        </p:spPr>
        <p:txBody>
          <a:bodyPr wrap="square" rtlCol="0">
            <a:spAutoFit/>
          </a:bodyPr>
          <a:lstStyle/>
          <a:p>
            <a:pPr indent="360000" algn="just"/>
            <a:endParaRPr lang="ru-RU" sz="1400" i="1" dirty="0" smtClean="0">
              <a:solidFill>
                <a:prstClr val="black"/>
              </a:solidFill>
              <a:latin typeface="Times New Roman" panose="02020603050405020304" pitchFamily="18" charset="0"/>
              <a:ea typeface="Times New Roman" panose="02020603050405020304" pitchFamily="18" charset="0"/>
            </a:endParaRPr>
          </a:p>
          <a:p>
            <a:pPr indent="360000" algn="just"/>
            <a:endParaRPr lang="ru-RU" sz="1400" i="1" dirty="0">
              <a:solidFill>
                <a:prstClr val="black"/>
              </a:solidFill>
              <a:latin typeface="Times New Roman" panose="02020603050405020304" pitchFamily="18" charset="0"/>
              <a:ea typeface="Times New Roman" panose="02020603050405020304" pitchFamily="18" charset="0"/>
            </a:endParaRPr>
          </a:p>
          <a:p>
            <a:pPr indent="360000" algn="just"/>
            <a:endParaRPr lang="ru-RU" sz="1400" i="1" dirty="0" smtClean="0">
              <a:solidFill>
                <a:prstClr val="black"/>
              </a:solidFill>
              <a:latin typeface="Times New Roman" panose="02020603050405020304" pitchFamily="18" charset="0"/>
              <a:ea typeface="Times New Roman" panose="02020603050405020304" pitchFamily="18" charset="0"/>
            </a:endParaRPr>
          </a:p>
          <a:p>
            <a:pPr indent="360000" algn="just"/>
            <a:endParaRPr lang="ru-RU" sz="1400" i="1" dirty="0">
              <a:solidFill>
                <a:prstClr val="black"/>
              </a:solidFill>
              <a:latin typeface="Times New Roman" panose="02020603050405020304" pitchFamily="18" charset="0"/>
              <a:ea typeface="Times New Roman" panose="02020603050405020304" pitchFamily="18" charset="0"/>
            </a:endParaRPr>
          </a:p>
          <a:p>
            <a:pPr indent="360000" algn="just"/>
            <a:endParaRPr lang="ru-RU" sz="1400" i="1" dirty="0" smtClean="0">
              <a:solidFill>
                <a:prstClr val="black"/>
              </a:solidFill>
              <a:latin typeface="Times New Roman" panose="02020603050405020304" pitchFamily="18" charset="0"/>
              <a:ea typeface="Times New Roman" panose="02020603050405020304" pitchFamily="18" charset="0"/>
            </a:endParaRPr>
          </a:p>
          <a:p>
            <a:pPr indent="360000" algn="just"/>
            <a:endParaRPr lang="ru-RU" sz="1400" i="1" dirty="0">
              <a:solidFill>
                <a:prstClr val="black"/>
              </a:solidFill>
              <a:latin typeface="Times New Roman" panose="02020603050405020304" pitchFamily="18" charset="0"/>
              <a:ea typeface="Times New Roman" panose="02020603050405020304" pitchFamily="18" charset="0"/>
            </a:endParaRPr>
          </a:p>
          <a:p>
            <a:pPr indent="360000" algn="just"/>
            <a:r>
              <a:rPr lang="ru-RU" sz="1400" i="1" dirty="0" smtClean="0">
                <a:solidFill>
                  <a:prstClr val="black"/>
                </a:solidFill>
                <a:latin typeface="Times New Roman" panose="02020603050405020304" pitchFamily="18" charset="0"/>
                <a:ea typeface="Times New Roman" panose="02020603050405020304" pitchFamily="18" charset="0"/>
              </a:rPr>
              <a:t>Симикова </a:t>
            </a:r>
            <a:r>
              <a:rPr lang="ru-RU" sz="1400" i="1" dirty="0">
                <a:solidFill>
                  <a:prstClr val="black"/>
                </a:solidFill>
                <a:latin typeface="Times New Roman" panose="02020603050405020304" pitchFamily="18" charset="0"/>
                <a:ea typeface="Times New Roman" panose="02020603050405020304" pitchFamily="18" charset="0"/>
              </a:rPr>
              <a:t>Ирина Павловна, старший преподаватель кафедры ЭМОП </a:t>
            </a:r>
          </a:p>
          <a:p>
            <a:pPr>
              <a:lnSpc>
                <a:spcPct val="110000"/>
              </a:lnSpc>
            </a:pPr>
            <a:endParaRPr lang="ru-RU" sz="16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Рисунок 9"/>
          <p:cNvPicPr/>
          <p:nvPr/>
        </p:nvPicPr>
        <p:blipFill rotWithShape="1">
          <a:blip r:embed="rId4">
            <a:lum contrast="12000"/>
          </a:blip>
          <a:srcRect l="16305" t="11860" r="5809" b="17728"/>
          <a:stretch/>
        </p:blipFill>
        <p:spPr bwMode="auto">
          <a:xfrm>
            <a:off x="729868" y="955344"/>
            <a:ext cx="4154417" cy="4754727"/>
          </a:xfrm>
          <a:prstGeom prst="rect">
            <a:avLst/>
          </a:prstGeom>
          <a:ln>
            <a:noFill/>
          </a:ln>
          <a:extLst>
            <a:ext uri="{53640926-AAD7-44D8-BBD7-CCE9431645EC}">
              <a14:shadowObscured xmlns:a14="http://schemas.microsoft.com/office/drawing/2010/main"/>
            </a:ext>
          </a:extLst>
        </p:spPr>
      </p:pic>
      <p:pic>
        <p:nvPicPr>
          <p:cNvPr id="13" name="Рисунок 12"/>
          <p:cNvPicPr/>
          <p:nvPr/>
        </p:nvPicPr>
        <p:blipFill rotWithShape="1">
          <a:blip r:embed="rId5"/>
          <a:srcRect l="27737" t="20320" r="30385" b="23076"/>
          <a:stretch/>
        </p:blipFill>
        <p:spPr bwMode="auto">
          <a:xfrm rot="3300000">
            <a:off x="8790401" y="1022462"/>
            <a:ext cx="2066183" cy="3841115"/>
          </a:xfrm>
          <a:prstGeom prst="rect">
            <a:avLst/>
          </a:prstGeom>
          <a:ln>
            <a:noFill/>
          </a:ln>
          <a:extLst>
            <a:ext uri="{53640926-AAD7-44D8-BBD7-CCE9431645EC}">
              <a14:shadowObscured xmlns:a14="http://schemas.microsoft.com/office/drawing/2010/main"/>
            </a:ext>
          </a:extLst>
        </p:spPr>
      </p:pic>
      <p:pic>
        <p:nvPicPr>
          <p:cNvPr id="11" name="Рисунок 10"/>
          <p:cNvPicPr/>
          <p:nvPr/>
        </p:nvPicPr>
        <p:blipFill rotWithShape="1">
          <a:blip r:embed="rId6">
            <a:lum contrast="7000"/>
            <a:extLst>
              <a:ext uri="{BEBA8EAE-BF5A-486C-A8C5-ECC9F3942E4B}">
                <a14:imgProps xmlns:a14="http://schemas.microsoft.com/office/drawing/2010/main">
                  <a14:imgLayer r:embed="rId7">
                    <a14:imgEffect>
                      <a14:sharpenSoften amount="41000"/>
                    </a14:imgEffect>
                    <a14:imgEffect>
                      <a14:brightnessContrast bright="-4000" contrast="4000"/>
                    </a14:imgEffect>
                  </a14:imgLayer>
                </a14:imgProps>
              </a:ext>
            </a:extLst>
          </a:blip>
          <a:srcRect l="22780" t="21712" r="21493" b="29037"/>
          <a:stretch/>
        </p:blipFill>
        <p:spPr>
          <a:xfrm>
            <a:off x="5272427" y="2201454"/>
            <a:ext cx="3520440" cy="2262505"/>
          </a:xfrm>
          <a:prstGeom prst="rect">
            <a:avLst/>
          </a:prstGeom>
        </p:spPr>
      </p:pic>
    </p:spTree>
    <p:extLst>
      <p:ext uri="{BB962C8B-B14F-4D97-AF65-F5344CB8AC3E}">
        <p14:creationId xmlns:p14="http://schemas.microsoft.com/office/powerpoint/2010/main" val="140599505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192001" cy="6942222"/>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2227085"/>
          </a:xfrm>
          <a:prstGeom prst="rect">
            <a:avLst/>
          </a:prstGeom>
          <a:noFill/>
        </p:spPr>
        <p:txBody>
          <a:bodyPr wrap="square" rtlCol="0">
            <a:spAutoFit/>
          </a:bodyPr>
          <a:lstStyle/>
          <a:p>
            <a:pPr algn="ctr">
              <a:lnSpc>
                <a:spcPct val="107000"/>
              </a:lnSpc>
            </a:pPr>
            <a:r>
              <a:rPr lang="ru-RU" sz="3600" dirty="0" smtClean="0">
                <a:solidFill>
                  <a:srgbClr val="CC0000"/>
                </a:solidFill>
                <a:latin typeface="Futura-Bold" pitchFamily="2" charset="0"/>
              </a:rPr>
              <a:t>Ковылков Константин Иванович</a:t>
            </a:r>
            <a:endParaRPr lang="ru-RU" sz="3600" dirty="0">
              <a:solidFill>
                <a:srgbClr val="CC0000"/>
              </a:solidFill>
              <a:latin typeface="Futura-Bold" pitchFamily="2" charset="0"/>
            </a:endParaRPr>
          </a:p>
          <a:p>
            <a:pPr algn="ctr">
              <a:lnSpc>
                <a:spcPct val="107000"/>
              </a:lnSpc>
            </a:pPr>
            <a:r>
              <a:rPr lang="ru-RU" sz="2400" dirty="0" smtClean="0">
                <a:solidFill>
                  <a:srgbClr val="CC0000"/>
                </a:solidFill>
                <a:latin typeface="Futura-Bold" pitchFamily="2" charset="0"/>
              </a:rPr>
              <a:t>(1925 </a:t>
            </a:r>
            <a:r>
              <a:rPr lang="ru-RU" sz="2400" dirty="0">
                <a:solidFill>
                  <a:srgbClr val="CC0000"/>
                </a:solidFill>
                <a:latin typeface="Futura-Bold" pitchFamily="2" charset="0"/>
              </a:rPr>
              <a:t>– </a:t>
            </a:r>
            <a:r>
              <a:rPr lang="ru-RU" sz="2400" dirty="0" smtClean="0">
                <a:solidFill>
                  <a:srgbClr val="CC0000"/>
                </a:solidFill>
                <a:latin typeface="Futura-Bold" pitchFamily="2" charset="0"/>
              </a:rPr>
              <a:t>1943</a:t>
            </a:r>
            <a:r>
              <a:rPr lang="ru-RU" sz="2400" dirty="0">
                <a:solidFill>
                  <a:srgbClr val="CC0000"/>
                </a:solidFill>
                <a:latin typeface="Futura-Bold" pitchFamily="2" charset="0"/>
              </a:rPr>
              <a:t>)</a:t>
            </a:r>
          </a:p>
          <a:p>
            <a:pPr algn="ctr">
              <a:lnSpc>
                <a:spcPct val="107000"/>
              </a:lnSpc>
            </a:pPr>
            <a:r>
              <a:rPr lang="ru-RU" sz="3600" dirty="0" smtClean="0">
                <a:solidFill>
                  <a:srgbClr val="CC0000"/>
                </a:solidFill>
                <a:latin typeface="Futura-Bold" pitchFamily="2" charset="0"/>
              </a:rPr>
              <a:t> </a:t>
            </a:r>
            <a:endParaRPr lang="ru-RU" sz="3600" dirty="0">
              <a:solidFill>
                <a:srgbClr val="CC0000"/>
              </a:solidFill>
              <a:latin typeface="Futura-Bold" pitchFamily="2" charset="0"/>
            </a:endParaRPr>
          </a:p>
          <a:p>
            <a:pPr algn="ctr"/>
            <a:r>
              <a:rPr lang="en-US" sz="3600" dirty="0" smtClean="0">
                <a:solidFill>
                  <a:srgbClr val="CC0000"/>
                </a:solidFill>
                <a:latin typeface="Futura-Bold" pitchFamily="2" charset="0"/>
              </a:rPr>
              <a:t> </a:t>
            </a:r>
          </a:p>
        </p:txBody>
      </p:sp>
      <p:sp>
        <p:nvSpPr>
          <p:cNvPr id="7" name="TextBox 6"/>
          <p:cNvSpPr txBox="1"/>
          <p:nvPr/>
        </p:nvSpPr>
        <p:spPr>
          <a:xfrm>
            <a:off x="2421083" y="1046034"/>
            <a:ext cx="9534356" cy="3801041"/>
          </a:xfrm>
          <a:prstGeom prst="rect">
            <a:avLst/>
          </a:prstGeom>
          <a:noFill/>
        </p:spPr>
        <p:txBody>
          <a:bodyPr wrap="square" rtlCol="0">
            <a:spAutoFit/>
          </a:bodyPr>
          <a:lstStyle/>
          <a:p>
            <a:pPr indent="450215" algn="just">
              <a:spcAft>
                <a:spcPts val="0"/>
              </a:spcAft>
            </a:pPr>
            <a:r>
              <a:rPr lang="ru-RU" sz="1600" dirty="0">
                <a:latin typeface="Times New Roman" panose="02020603050405020304" pitchFamily="18" charset="0"/>
                <a:ea typeface="Times New Roman" panose="02020603050405020304" pitchFamily="18" charset="0"/>
              </a:rPr>
              <a:t>Брат моей бабушки был призван на военную службу 2 января 1942 года. На тот момент он учился в 10 классе Великодворской средней школы (Владимирская область, Гусь-Хрустальный р-н). Около 6-ти месяцев он проходил обучение в Москве, в школе связистов. Затем был отправлен на фронт под город Житомир (Украина). </a:t>
            </a:r>
            <a:endParaRPr lang="ru-RU" sz="1400" dirty="0">
              <a:latin typeface="Times New Roman" panose="02020603050405020304" pitchFamily="18" charset="0"/>
              <a:ea typeface="Times New Roman" panose="02020603050405020304" pitchFamily="18" charset="0"/>
            </a:endParaRPr>
          </a:p>
          <a:p>
            <a:pPr indent="450215" algn="just">
              <a:spcAft>
                <a:spcPts val="0"/>
              </a:spcAft>
            </a:pPr>
            <a:r>
              <a:rPr lang="ru-RU" sz="1600" dirty="0">
                <a:latin typeface="Times New Roman" panose="02020603050405020304" pitchFamily="18" charset="0"/>
                <a:ea typeface="Calibri" panose="020F0502020204030204" pitchFamily="34" charset="0"/>
              </a:rPr>
              <a:t>Младший сержант Ковылков обеспечивал связь своей части с командованием. </a:t>
            </a:r>
            <a:endParaRPr lang="ru-RU" sz="1400" dirty="0">
              <a:latin typeface="Times New Roman" panose="02020603050405020304" pitchFamily="18" charset="0"/>
              <a:ea typeface="Times New Roman" panose="02020603050405020304" pitchFamily="18" charset="0"/>
            </a:endParaRPr>
          </a:p>
          <a:p>
            <a:pPr indent="450215" algn="just">
              <a:spcAft>
                <a:spcPts val="0"/>
              </a:spcAft>
            </a:pPr>
            <a:r>
              <a:rPr lang="ru-RU" sz="1600" dirty="0">
                <a:latin typeface="Times New Roman" panose="02020603050405020304" pitchFamily="18" charset="0"/>
                <a:ea typeface="Times New Roman" panose="02020603050405020304" pitchFamily="18" charset="0"/>
              </a:rPr>
              <a:t>Первые несколько месяцев родные получали от него письма, но вскоре они перестали приходить. </a:t>
            </a:r>
            <a:endParaRPr lang="ru-RU" sz="1400" dirty="0">
              <a:latin typeface="Times New Roman" panose="02020603050405020304" pitchFamily="18" charset="0"/>
              <a:ea typeface="Times New Roman" panose="02020603050405020304" pitchFamily="18" charset="0"/>
            </a:endParaRPr>
          </a:p>
          <a:p>
            <a:pPr indent="450215" algn="just">
              <a:spcAft>
                <a:spcPts val="0"/>
              </a:spcAft>
            </a:pPr>
            <a:r>
              <a:rPr lang="ru-RU" sz="1600" dirty="0">
                <a:latin typeface="Times New Roman" panose="02020603050405020304" pitchFamily="18" charset="0"/>
                <a:ea typeface="Times New Roman" panose="02020603050405020304" pitchFamily="18" charset="0"/>
              </a:rPr>
              <a:t>Уже после окончания войны, в 1946 году, стало известно о том, что Ковылков К.И. пропал без вести в декабре 1943 года. </a:t>
            </a:r>
            <a:endParaRPr lang="ru-RU" sz="1400" dirty="0">
              <a:latin typeface="Times New Roman" panose="02020603050405020304" pitchFamily="18" charset="0"/>
              <a:ea typeface="Times New Roman" panose="02020603050405020304" pitchFamily="18" charset="0"/>
            </a:endParaRPr>
          </a:p>
          <a:p>
            <a:pPr indent="450215" algn="just">
              <a:spcAft>
                <a:spcPts val="0"/>
              </a:spcAft>
            </a:pPr>
            <a:r>
              <a:rPr lang="ru-RU" sz="1600" dirty="0">
                <a:latin typeface="Times New Roman" panose="02020603050405020304" pitchFamily="18" charset="0"/>
                <a:ea typeface="Times New Roman" panose="02020603050405020304" pitchFamily="18" charset="0"/>
              </a:rPr>
              <a:t>Но, через некоторое время, семья получила письмо от 2-х жительниц Житомирской обл., в котором сообщалось, что в декабре 1943 года они нашли в лесу убитого бойца. При нем был комсомольский билет и пара фотографий. Также они рассказали, что, когда фронт уходил, Константин Иванович в поле сматывал на </a:t>
            </a:r>
            <a:r>
              <a:rPr lang="ru-RU" sz="1600" dirty="0" err="1">
                <a:latin typeface="Times New Roman" panose="02020603050405020304" pitchFamily="18" charset="0"/>
                <a:ea typeface="Times New Roman" panose="02020603050405020304" pitchFamily="18" charset="0"/>
              </a:rPr>
              <a:t>бабину</a:t>
            </a:r>
            <a:r>
              <a:rPr lang="ru-RU" sz="1600" dirty="0">
                <a:latin typeface="Times New Roman" panose="02020603050405020304" pitchFamily="18" charset="0"/>
                <a:ea typeface="Times New Roman" panose="02020603050405020304" pitchFamily="18" charset="0"/>
              </a:rPr>
              <a:t> провода, которые обеспечивали связь. В этот момент в небе появился фашистский самолет. Летчик, увидев связиста, начал стрельбу.</a:t>
            </a:r>
            <a:endParaRPr lang="ru-RU" sz="1400" dirty="0">
              <a:latin typeface="Times New Roman" panose="02020603050405020304" pitchFamily="18" charset="0"/>
              <a:ea typeface="Times New Roman" panose="02020603050405020304" pitchFamily="18" charset="0"/>
            </a:endParaRPr>
          </a:p>
          <a:p>
            <a:pPr indent="179705" algn="just"/>
            <a:endParaRPr lang="ru-RU" sz="1600" dirty="0">
              <a:solidFill>
                <a:prstClr val="black"/>
              </a:solidFill>
              <a:ea typeface="Calibri" panose="020F0502020204030204" pitchFamily="34" charset="0"/>
              <a:cs typeface="Times New Roman" panose="02020603050405020304" pitchFamily="18" charset="0"/>
            </a:endParaRPr>
          </a:p>
          <a:p>
            <a:pPr indent="450215" algn="just"/>
            <a:endParaRPr lang="ru-RU" sz="1700" dirty="0">
              <a:solidFill>
                <a:prstClr val="black"/>
              </a:solidFill>
              <a:ea typeface="Calibri" panose="020F0502020204030204" pitchFamily="34" charset="0"/>
              <a:cs typeface="Times New Roman" panose="02020603050405020304" pitchFamily="18" charset="0"/>
            </a:endParaRPr>
          </a:p>
        </p:txBody>
      </p:sp>
      <p:sp>
        <p:nvSpPr>
          <p:cNvPr id="8" name="TextBox 7"/>
          <p:cNvSpPr txBox="1"/>
          <p:nvPr/>
        </p:nvSpPr>
        <p:spPr>
          <a:xfrm>
            <a:off x="135083" y="4255476"/>
            <a:ext cx="10816936" cy="1625060"/>
          </a:xfrm>
          <a:prstGeom prst="rect">
            <a:avLst/>
          </a:prstGeom>
          <a:noFill/>
        </p:spPr>
        <p:txBody>
          <a:bodyPr wrap="square" rtlCol="0">
            <a:spAutoFit/>
          </a:bodyPr>
          <a:lstStyle/>
          <a:p>
            <a:pPr indent="450215" algn="just">
              <a:spcAft>
                <a:spcPts val="0"/>
              </a:spcAft>
            </a:pPr>
            <a:r>
              <a:rPr lang="ru-RU" sz="1600" dirty="0">
                <a:latin typeface="Times New Roman" panose="02020603050405020304" pitchFamily="18" charset="0"/>
                <a:ea typeface="Times New Roman" panose="02020603050405020304" pitchFamily="18" charset="0"/>
              </a:rPr>
              <a:t>Похоронен Константин Иванович был на местном кладбище, благодаря этим женщинам. </a:t>
            </a:r>
            <a:endParaRPr lang="ru-RU" sz="1400" dirty="0">
              <a:latin typeface="Times New Roman" panose="02020603050405020304" pitchFamily="18" charset="0"/>
              <a:ea typeface="Times New Roman" panose="02020603050405020304" pitchFamily="18" charset="0"/>
            </a:endParaRPr>
          </a:p>
          <a:p>
            <a:pPr indent="450215" algn="just">
              <a:spcAft>
                <a:spcPts val="0"/>
              </a:spcAft>
            </a:pPr>
            <a:r>
              <a:rPr lang="ru-RU" sz="1600" dirty="0">
                <a:latin typeface="Times New Roman" panose="02020603050405020304" pitchFamily="18" charset="0"/>
                <a:ea typeface="Times New Roman" panose="02020603050405020304" pitchFamily="18" charset="0"/>
              </a:rPr>
              <a:t>На родине Константина Ивановича, в п. Великодворском (Владимирская область, Гусь-Хрустальный р-н), установлен обелиск в память о погибших в ВОВ. На одной из мемориальных плит увековечено имя Ковылкова Константина Ивановича.</a:t>
            </a:r>
            <a:endParaRPr lang="ru-RU" sz="1400" dirty="0">
              <a:latin typeface="Times New Roman" panose="02020603050405020304" pitchFamily="18" charset="0"/>
              <a:ea typeface="Times New Roman" panose="02020603050405020304" pitchFamily="18" charset="0"/>
            </a:endParaRPr>
          </a:p>
          <a:p>
            <a:pPr algn="r"/>
            <a:r>
              <a:rPr lang="ru-RU" sz="1400" i="1" dirty="0" smtClean="0">
                <a:solidFill>
                  <a:prstClr val="black"/>
                </a:solidFill>
                <a:latin typeface="Times New Roman" panose="02020603050405020304" pitchFamily="18" charset="0"/>
                <a:ea typeface="Times New Roman" panose="02020603050405020304" pitchFamily="18" charset="0"/>
              </a:rPr>
              <a:t>Симикова </a:t>
            </a:r>
            <a:r>
              <a:rPr lang="ru-RU" sz="1400" i="1" dirty="0">
                <a:solidFill>
                  <a:prstClr val="black"/>
                </a:solidFill>
                <a:latin typeface="Times New Roman" panose="02020603050405020304" pitchFamily="18" charset="0"/>
                <a:ea typeface="Times New Roman" panose="02020603050405020304" pitchFamily="18" charset="0"/>
              </a:rPr>
              <a:t>Ирина Павловна, старший преподаватель кафедры ЭМОП </a:t>
            </a:r>
          </a:p>
          <a:p>
            <a:pPr>
              <a:lnSpc>
                <a:spcPct val="110000"/>
              </a:lnSpc>
            </a:pPr>
            <a:endParaRPr lang="ru-RU" sz="16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6" name="Прямоугольник 15"/>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rotWithShape="1">
          <a:blip r:embed="rId4"/>
          <a:srcRect l="13568" t="2343" r="12045" b="20635"/>
          <a:stretch/>
        </p:blipFill>
        <p:spPr>
          <a:xfrm>
            <a:off x="201270" y="1165105"/>
            <a:ext cx="2007674" cy="2740188"/>
          </a:xfrm>
          <a:prstGeom prst="rect">
            <a:avLst/>
          </a:prstGeom>
        </p:spPr>
      </p:pic>
    </p:spTree>
    <p:extLst>
      <p:ext uri="{BB962C8B-B14F-4D97-AF65-F5344CB8AC3E}">
        <p14:creationId xmlns:p14="http://schemas.microsoft.com/office/powerpoint/2010/main" val="140719796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56312" y="0"/>
            <a:ext cx="12248311" cy="6997776"/>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1200329"/>
          </a:xfrm>
          <a:prstGeom prst="rect">
            <a:avLst/>
          </a:prstGeom>
          <a:noFill/>
        </p:spPr>
        <p:txBody>
          <a:bodyPr wrap="square" rtlCol="0">
            <a:spAutoFit/>
          </a:bodyPr>
          <a:lstStyle/>
          <a:p>
            <a:pPr algn="ctr"/>
            <a:r>
              <a:rPr lang="ru-RU" sz="3600" dirty="0" smtClean="0">
                <a:solidFill>
                  <a:srgbClr val="CC0000"/>
                </a:solidFill>
                <a:latin typeface="Futura-Bold" pitchFamily="2" charset="0"/>
              </a:rPr>
              <a:t>Кириллов Федор </a:t>
            </a:r>
            <a:r>
              <a:rPr lang="ru-RU" sz="3600" dirty="0">
                <a:solidFill>
                  <a:srgbClr val="CC0000"/>
                </a:solidFill>
                <a:latin typeface="Futura-Bold" pitchFamily="2" charset="0"/>
              </a:rPr>
              <a:t>Иванович</a:t>
            </a:r>
          </a:p>
          <a:p>
            <a:pPr algn="ctr"/>
            <a:endParaRPr lang="en-US" sz="3600" dirty="0">
              <a:solidFill>
                <a:srgbClr val="CC0000"/>
              </a:solidFill>
              <a:latin typeface="Futura-Bold" pitchFamily="2" charset="0"/>
            </a:endParaRPr>
          </a:p>
        </p:txBody>
      </p:sp>
      <p:sp>
        <p:nvSpPr>
          <p:cNvPr id="7" name="TextBox 6"/>
          <p:cNvSpPr txBox="1"/>
          <p:nvPr/>
        </p:nvSpPr>
        <p:spPr>
          <a:xfrm>
            <a:off x="2468790" y="1101397"/>
            <a:ext cx="9493527" cy="2923877"/>
          </a:xfrm>
          <a:prstGeom prst="rect">
            <a:avLst/>
          </a:prstGeom>
          <a:noFill/>
        </p:spPr>
        <p:txBody>
          <a:bodyPr wrap="square" rtlCol="0">
            <a:spAutoFit/>
          </a:bodyPr>
          <a:lstStyle/>
          <a:p>
            <a:pPr lvl="0" indent="450215" algn="just">
              <a:lnSpc>
                <a:spcPct val="115000"/>
              </a:lnSpc>
            </a:pP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Кириллов Федор Иванович родился в Рыбновском районе Рязанской области.</a:t>
            </a:r>
            <a:endParaRPr lang="ru-RU" sz="12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indent="450215" algn="just">
              <a:lnSpc>
                <a:spcPct val="115000"/>
              </a:lnSpc>
            </a:pP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20 декабря 1941 года он был призван в ряды Красной Армии.</a:t>
            </a:r>
            <a:endParaRPr lang="ru-RU" sz="12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indent="450215" algn="just">
              <a:lnSpc>
                <a:spcPct val="115000"/>
              </a:lnSpc>
            </a:pP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С 27 июля по 22 сентября 1942 года участвовал в Сталинградской битве. В декабре 1942 года  в составе 1027-го артиллерийского полка, входивший в 18-ю стрелковую дивизию, прибыл на Волховский фронт. </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В </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книге «На Волховском фронте» А. Ф. ЗАБУРДАЕВ пишет про Кириллова Федора </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Ивановича: </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«Вместе с секретарем партбюро нашего полка старшим лейтенантом Ф. И. Кирилловым и несколькими разведчиками Шабалин поднял в атаку стрелков и вместе с ними ворвался на юго-восточную окраину 5-го поселка. После нескольких артиллерийских ударов по центру рабочего поселка вражеская пехота отступила к югу...»</a:t>
            </a:r>
            <a:endParaRPr lang="ru-RU" sz="12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indent="450215" algn="just">
              <a:lnSpc>
                <a:spcPct val="115000"/>
              </a:lnSpc>
            </a:pP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Кириллов Федор Иванович награжден </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орденом</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«Красной Звезды</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медалями</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a:t>
            </a:r>
            <a:endParaRPr lang="ru-RU" sz="12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p:cNvSpPr txBox="1"/>
          <p:nvPr/>
        </p:nvSpPr>
        <p:spPr>
          <a:xfrm>
            <a:off x="155865" y="4370235"/>
            <a:ext cx="10723418" cy="1431674"/>
          </a:xfrm>
          <a:prstGeom prst="rect">
            <a:avLst/>
          </a:prstGeom>
          <a:noFill/>
        </p:spPr>
        <p:txBody>
          <a:bodyPr wrap="square" rtlCol="0">
            <a:spAutoFit/>
          </a:bodyPr>
          <a:lstStyle/>
          <a:p>
            <a:pPr marL="228600" algn="just">
              <a:lnSpc>
                <a:spcPct val="115000"/>
              </a:lnSpc>
              <a:spcBef>
                <a:spcPts val="1000"/>
              </a:spcBef>
              <a:spcAft>
                <a:spcPts val="1000"/>
              </a:spcAft>
            </a:pPr>
            <a:r>
              <a:rPr lang="ru-RU"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p>
          <a:p>
            <a:pPr lvl="0" algn="r"/>
            <a:endPar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r"/>
            <a:endParaRPr lang="ru-RU" sz="14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Информацию представила </a:t>
            </a:r>
            <a:r>
              <a:rPr lang="ru-RU" sz="1500" i="1" dirty="0" smtClean="0">
                <a:solidFill>
                  <a:prstClr val="black"/>
                </a:solidFill>
                <a:latin typeface="Times New Roman" panose="02020603050405020304" pitchFamily="18" charset="0"/>
                <a:ea typeface="Times New Roman" panose="02020603050405020304" pitchFamily="18" charset="0"/>
              </a:rPr>
              <a:t>Торженова </a:t>
            </a:r>
            <a:r>
              <a:rPr lang="ru-RU" sz="1500" i="1" dirty="0">
                <a:solidFill>
                  <a:prstClr val="black"/>
                </a:solidFill>
                <a:latin typeface="Times New Roman" panose="02020603050405020304" pitchFamily="18" charset="0"/>
                <a:ea typeface="Times New Roman" panose="02020603050405020304" pitchFamily="18" charset="0"/>
              </a:rPr>
              <a:t>Татьяна Владимировна, </a:t>
            </a:r>
          </a:p>
          <a:p>
            <a:pPr lvl="0" algn="r"/>
            <a:r>
              <a:rPr lang="ru-RU" sz="15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канд. экон. наук, доцент кафедры ЭБАиУ</a:t>
            </a:r>
            <a:endParaRPr lang="ru-RU" sz="1500" i="1" dirty="0">
              <a:solidFill>
                <a:prstClr val="black"/>
              </a:solidFill>
              <a:latin typeface="Times New Roman" panose="02020603050405020304" pitchFamily="18" charset="0"/>
              <a:ea typeface="Times New Roman" panose="02020603050405020304" pitchFamily="18" charset="0"/>
            </a:endParaRPr>
          </a:p>
        </p:txBody>
      </p:sp>
      <p:pic>
        <p:nvPicPr>
          <p:cNvPr id="12" name="Рисунок 11" descr="http://podvignaroda.ru/filter/filterimage?path=VS/001/033-0682525-0085/00000410.jpg&amp;id=150341393&amp;id1=fbd5559c170f176b96f025b407751057"/>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310" y="4035458"/>
            <a:ext cx="2294178" cy="3003769"/>
          </a:xfrm>
          <a:prstGeom prst="rect">
            <a:avLst/>
          </a:prstGeom>
          <a:noFill/>
          <a:ln w="9525">
            <a:noFill/>
            <a:miter lim="800000"/>
            <a:headEnd/>
            <a:tailEnd/>
          </a:ln>
        </p:spPr>
      </p:pic>
      <p:sp>
        <p:nvSpPr>
          <p:cNvPr id="9" name="TextBox 8"/>
          <p:cNvSpPr txBox="1"/>
          <p:nvPr/>
        </p:nvSpPr>
        <p:spPr>
          <a:xfrm>
            <a:off x="4946472" y="628517"/>
            <a:ext cx="4538162" cy="461665"/>
          </a:xfrm>
          <a:prstGeom prst="rect">
            <a:avLst/>
          </a:prstGeom>
          <a:noFill/>
        </p:spPr>
        <p:txBody>
          <a:bodyPr wrap="square" rtlCol="0">
            <a:spAutoFit/>
          </a:bodyPr>
          <a:lstStyle/>
          <a:p>
            <a:pPr lvl="0" algn="ctr">
              <a:tabLst>
                <a:tab pos="685800" algn="l"/>
              </a:tabLst>
            </a:pPr>
            <a:r>
              <a:rPr lang="en-US" sz="2400" dirty="0" smtClean="0">
                <a:solidFill>
                  <a:srgbClr val="CC0000"/>
                </a:solidFill>
                <a:latin typeface="Futura-Bold" pitchFamily="2" charset="0"/>
              </a:rPr>
              <a:t>(</a:t>
            </a:r>
            <a:r>
              <a:rPr lang="ru-RU" sz="2400" dirty="0" smtClean="0">
                <a:solidFill>
                  <a:srgbClr val="CC0000"/>
                </a:solidFill>
                <a:latin typeface="Futura-Bold" pitchFamily="2" charset="0"/>
              </a:rPr>
              <a:t>16.09.1912 – 30.04.1994</a:t>
            </a:r>
            <a:r>
              <a:rPr lang="en-US" sz="2400" dirty="0" smtClean="0">
                <a:solidFill>
                  <a:srgbClr val="CC0000"/>
                </a:solidFill>
                <a:latin typeface="Futura-Bold" pitchFamily="2" charset="0"/>
              </a:rPr>
              <a:t>)</a:t>
            </a:r>
            <a:endParaRPr lang="ru-RU" sz="2400" dirty="0" smtClean="0">
              <a:solidFill>
                <a:srgbClr val="CC0000"/>
              </a:solidFill>
              <a:latin typeface="Futura-Bold" pitchFamily="2" charset="0"/>
            </a:endParaRPr>
          </a:p>
        </p:txBody>
      </p:sp>
      <p:pic>
        <p:nvPicPr>
          <p:cNvPr id="14" name="Picture 2" descr="https://pamyat-naroda.ru/local/templates/pn/img/awards/new/Orden_Krasnoj_Zvezdy.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66880" y="4274104"/>
            <a:ext cx="1196046" cy="1196046"/>
          </a:xfrm>
          <a:prstGeom prst="rect">
            <a:avLst/>
          </a:prstGeom>
          <a:noFill/>
          <a:extLst>
            <a:ext uri="{909E8E84-426E-40DD-AFC4-6F175D3DCCD1}">
              <a14:hiddenFill xmlns:a14="http://schemas.microsoft.com/office/drawing/2010/main">
                <a:solidFill>
                  <a:srgbClr val="FFFFFF"/>
                </a:solidFill>
              </a14:hiddenFill>
            </a:ext>
          </a:extLst>
        </p:spPr>
      </p:pic>
      <p:sp>
        <p:nvSpPr>
          <p:cNvPr id="15" name="Прямоугольник 14"/>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1" name="Рисунок 10"/>
          <p:cNvPicPr/>
          <p:nvPr/>
        </p:nvPicPr>
        <p:blipFill rotWithShape="1">
          <a:blip r:embed="rId6">
            <a:lum contrast="6000"/>
            <a:extLst>
              <a:ext uri="{28A0092B-C50C-407E-A947-70E740481C1C}">
                <a14:useLocalDpi xmlns:a14="http://schemas.microsoft.com/office/drawing/2010/main" val="0"/>
              </a:ext>
            </a:extLst>
          </a:blip>
          <a:srcRect t="5222" b="4378"/>
          <a:stretch/>
        </p:blipFill>
        <p:spPr bwMode="auto">
          <a:xfrm>
            <a:off x="196719" y="1136475"/>
            <a:ext cx="2027641" cy="2770068"/>
          </a:xfrm>
          <a:prstGeom prst="rect">
            <a:avLst/>
          </a:prstGeom>
          <a:noFill/>
          <a:ln>
            <a:noFill/>
          </a:ln>
        </p:spPr>
      </p:pic>
    </p:spTree>
    <p:extLst>
      <p:ext uri="{BB962C8B-B14F-4D97-AF65-F5344CB8AC3E}">
        <p14:creationId xmlns:p14="http://schemas.microsoft.com/office/powerpoint/2010/main" val="250172402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1"/>
            <a:ext cx="12192001" cy="6858001"/>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1"/>
            <a:ext cx="8100646" cy="1080296"/>
          </a:xfrm>
          <a:prstGeom prst="rect">
            <a:avLst/>
          </a:prstGeom>
          <a:noFill/>
        </p:spPr>
        <p:txBody>
          <a:bodyPr wrap="square" rtlCol="0">
            <a:spAutoFit/>
          </a:bodyPr>
          <a:lstStyle/>
          <a:p>
            <a:pPr algn="ctr">
              <a:lnSpc>
                <a:spcPct val="107000"/>
              </a:lnSpc>
            </a:pPr>
            <a:r>
              <a:rPr lang="ru-RU" sz="3600" dirty="0" smtClean="0">
                <a:solidFill>
                  <a:srgbClr val="CC0000"/>
                </a:solidFill>
                <a:latin typeface="Futura-Bold" pitchFamily="2" charset="0"/>
              </a:rPr>
              <a:t>Ратцев </a:t>
            </a:r>
            <a:r>
              <a:rPr lang="ru-RU" sz="3600" dirty="0">
                <a:solidFill>
                  <a:srgbClr val="CC0000"/>
                </a:solidFill>
                <a:latin typeface="Futura-Bold" pitchFamily="2" charset="0"/>
              </a:rPr>
              <a:t>Николай Иванович  </a:t>
            </a:r>
          </a:p>
          <a:p>
            <a:pPr algn="ctr">
              <a:lnSpc>
                <a:spcPct val="107000"/>
              </a:lnSpc>
            </a:pPr>
            <a:r>
              <a:rPr lang="ru-RU" sz="2400" dirty="0" smtClean="0">
                <a:solidFill>
                  <a:srgbClr val="CC0000"/>
                </a:solidFill>
                <a:latin typeface="Futura-Bold" pitchFamily="2" charset="0"/>
              </a:rPr>
              <a:t>(</a:t>
            </a:r>
            <a:r>
              <a:rPr lang="en-US" sz="2400" dirty="0" smtClean="0">
                <a:solidFill>
                  <a:srgbClr val="CC0000"/>
                </a:solidFill>
                <a:latin typeface="Futura-Bold" pitchFamily="2" charset="0"/>
              </a:rPr>
              <a:t>18</a:t>
            </a:r>
            <a:r>
              <a:rPr lang="ru-RU" sz="2400" dirty="0" smtClean="0">
                <a:solidFill>
                  <a:srgbClr val="CC0000"/>
                </a:solidFill>
                <a:latin typeface="Futura-Bold" pitchFamily="2" charset="0"/>
              </a:rPr>
              <a:t>.03.</a:t>
            </a:r>
            <a:r>
              <a:rPr lang="en-US" sz="2400" dirty="0" smtClean="0">
                <a:solidFill>
                  <a:srgbClr val="CC0000"/>
                </a:solidFill>
                <a:latin typeface="Futura-Bold" pitchFamily="2" charset="0"/>
              </a:rPr>
              <a:t>1909</a:t>
            </a:r>
            <a:r>
              <a:rPr lang="ru-RU" sz="2400" dirty="0" smtClean="0">
                <a:solidFill>
                  <a:srgbClr val="CC0000"/>
                </a:solidFill>
                <a:latin typeface="Futura-Bold" pitchFamily="2" charset="0"/>
              </a:rPr>
              <a:t> – 27.03.1943)</a:t>
            </a:r>
            <a:endParaRPr lang="ru-RU" sz="3600" dirty="0">
              <a:solidFill>
                <a:srgbClr val="CC0000"/>
              </a:solidFill>
              <a:latin typeface="Futura-Bold" pitchFamily="2" charset="0"/>
            </a:endParaRPr>
          </a:p>
        </p:txBody>
      </p:sp>
      <p:sp>
        <p:nvSpPr>
          <p:cNvPr id="7" name="TextBox 6"/>
          <p:cNvSpPr txBox="1"/>
          <p:nvPr/>
        </p:nvSpPr>
        <p:spPr>
          <a:xfrm>
            <a:off x="2359907" y="1015337"/>
            <a:ext cx="9710052" cy="3370153"/>
          </a:xfrm>
          <a:prstGeom prst="rect">
            <a:avLst/>
          </a:prstGeom>
          <a:noFill/>
        </p:spPr>
        <p:txBody>
          <a:bodyPr wrap="square" rtlCol="0">
            <a:spAutoFit/>
          </a:bodyPr>
          <a:lstStyle/>
          <a:p>
            <a:pPr indent="360000" algn="just">
              <a:spcAft>
                <a:spcPts val="0"/>
              </a:spcAft>
            </a:pPr>
            <a:r>
              <a:rPr lang="ru-RU" sz="1600" dirty="0">
                <a:latin typeface="Times New Roman" panose="02020603050405020304" pitchFamily="18" charset="0"/>
                <a:ea typeface="Calibri" panose="020F0502020204030204" pitchFamily="34" charset="0"/>
              </a:rPr>
              <a:t>Мой двоюродный дед родился в селе Мордово Сараевского района Рязанской области, в крестьянской семье. Учился в школе села Мордово, которая существует и сегодня. После школы закончил рабфак в г. Тамбове, а затем исторический факультет МГУ (1935 г.). Преподавал историю в Свердловском университете, был на раскопках в Казахстане. В начале войны мой прадедушка пошел на командирские курсы в городе Златоуст, хотя имел, как говорили, «бронь» и мог не идти на войну. После окончания курсов в 1942 году был отправлен на фронт командиром саперного взвода 321 стрелкового полка 15 стрелковой дивизии. Он писал родителям и дочке письма, в которых ясно читалась вера в скорую победу над фашистскими захватчиками. Письма с фронта отправлялись не в конвертах, а складывались </a:t>
            </a:r>
            <a:r>
              <a:rPr lang="ru-RU" sz="1600" dirty="0" smtClean="0">
                <a:latin typeface="Times New Roman" panose="02020603050405020304" pitchFamily="18" charset="0"/>
                <a:ea typeface="Calibri" panose="020F0502020204030204" pitchFamily="34" charset="0"/>
              </a:rPr>
              <a:t>треугольником. </a:t>
            </a:r>
          </a:p>
          <a:p>
            <a:pPr indent="219710" algn="just">
              <a:spcBef>
                <a:spcPts val="600"/>
              </a:spcBef>
              <a:spcAft>
                <a:spcPts val="0"/>
              </a:spcAft>
            </a:pPr>
            <a:r>
              <a:rPr lang="ru-RU" sz="1600" i="1" dirty="0" smtClean="0">
                <a:latin typeface="Times New Roman" panose="02020603050405020304" pitchFamily="18" charset="0"/>
                <a:ea typeface="Calibri" panose="020F0502020204030204" pitchFamily="34" charset="0"/>
              </a:rPr>
              <a:t>Здравствуйте, дорогие папа и мама! Шлю вам горячий фронтовой привет и пожелания успехов в вашей жизни и работе. Я жив и здоров. Теперь я стал настоящим фронтовиком – наступило время, когда я непосредственно с оружием в руках имею возможность мстить фашистскому зверью за его страшные разрушения и злодеяния. За меня можете не беспокоиться - я с честью оправдаю звание советского офицера. Передавайте </a:t>
            </a:r>
            <a:r>
              <a:rPr lang="ru-RU" sz="1600" i="1" dirty="0">
                <a:latin typeface="Times New Roman" panose="02020603050405020304" pitchFamily="18" charset="0"/>
                <a:ea typeface="Calibri" panose="020F0502020204030204" pitchFamily="34" charset="0"/>
              </a:rPr>
              <a:t>привет всем </a:t>
            </a:r>
            <a:r>
              <a:rPr lang="ru-RU" sz="1600" i="1" dirty="0" smtClean="0">
                <a:latin typeface="Times New Roman" panose="02020603050405020304" pitchFamily="18" charset="0"/>
                <a:ea typeface="Calibri" panose="020F0502020204030204" pitchFamily="34" charset="0"/>
              </a:rPr>
              <a:t>знакомым.                  Ваш сын Николай, п/п № 64194Ф</a:t>
            </a:r>
          </a:p>
        </p:txBody>
      </p:sp>
      <p:sp>
        <p:nvSpPr>
          <p:cNvPr id="8" name="TextBox 7"/>
          <p:cNvSpPr txBox="1"/>
          <p:nvPr/>
        </p:nvSpPr>
        <p:spPr>
          <a:xfrm>
            <a:off x="183214" y="4425612"/>
            <a:ext cx="11121269" cy="1246495"/>
          </a:xfrm>
          <a:prstGeom prst="rect">
            <a:avLst/>
          </a:prstGeom>
          <a:noFill/>
        </p:spPr>
        <p:txBody>
          <a:bodyPr wrap="square" rtlCol="0">
            <a:spAutoFit/>
          </a:bodyPr>
          <a:lstStyle/>
          <a:p>
            <a:pPr algn="just"/>
            <a:r>
              <a:rPr lang="ru-RU" sz="1600" dirty="0">
                <a:solidFill>
                  <a:prstClr val="black"/>
                </a:solidFill>
                <a:latin typeface="Times New Roman" panose="02020603050405020304" pitchFamily="18" charset="0"/>
                <a:ea typeface="Times New Roman" panose="02020603050405020304" pitchFamily="18" charset="0"/>
              </a:rPr>
              <a:t>Ратцев Н.И. принимал участие в оборонительных боях против фашистов на Курской дуге совместно с партизанами и в разминировании оставленных немцами минных полей. Он погиб 27 марта 1943 года. </a:t>
            </a:r>
            <a:endParaRPr lang="ru-RU" sz="1600" dirty="0" smtClean="0">
              <a:solidFill>
                <a:prstClr val="black"/>
              </a:solidFill>
              <a:latin typeface="Times New Roman" panose="02020603050405020304" pitchFamily="18" charset="0"/>
              <a:ea typeface="Times New Roman" panose="02020603050405020304" pitchFamily="18" charset="0"/>
            </a:endParaRPr>
          </a:p>
          <a:p>
            <a:pPr algn="just"/>
            <a:endParaRPr lang="ru-RU" sz="1400" i="1" dirty="0" smtClean="0">
              <a:solidFill>
                <a:prstClr val="black"/>
              </a:solidFill>
              <a:latin typeface="Times New Roman" panose="02020603050405020304" pitchFamily="18" charset="0"/>
              <a:ea typeface="Times New Roman" panose="02020603050405020304" pitchFamily="18" charset="0"/>
            </a:endParaRPr>
          </a:p>
          <a:p>
            <a:pPr algn="ctr"/>
            <a:r>
              <a:rPr lang="ru-RU" sz="14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p>
          <a:p>
            <a:pPr algn="ct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Продолжение на следующем слайде</a:t>
            </a:r>
            <a:endParaRPr lang="ru-RU" sz="1400" i="1" dirty="0">
              <a:solidFill>
                <a:prstClr val="black"/>
              </a:solidFill>
              <a:latin typeface="Times New Roman" panose="02020603050405020304" pitchFamily="18" charset="0"/>
              <a:ea typeface="Times New Roman" panose="02020603050405020304" pitchFamily="18" charset="0"/>
            </a:endParaRPr>
          </a:p>
        </p:txBody>
      </p:sp>
      <p:sp>
        <p:nvSpPr>
          <p:cNvPr id="18" name="Прямоугольник 17"/>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pic>
        <p:nvPicPr>
          <p:cNvPr id="20" name="Picture 4"/>
          <p:cNvPicPr>
            <a:picLocks noChangeAspect="1" noChangeArrowheads="1"/>
          </p:cNvPicPr>
          <p:nvPr/>
        </p:nvPicPr>
        <p:blipFill rotWithShape="1">
          <a:blip r:embed="rId4">
            <a:lum bright="14000"/>
            <a:extLst>
              <a:ext uri="{28A0092B-C50C-407E-A947-70E740481C1C}">
                <a14:useLocalDpi xmlns:a14="http://schemas.microsoft.com/office/drawing/2010/main" val="0"/>
              </a:ext>
            </a:extLst>
          </a:blip>
          <a:srcRect l="-551" t="4137" r="3325" b="10582"/>
          <a:stretch/>
        </p:blipFill>
        <p:spPr bwMode="auto">
          <a:xfrm>
            <a:off x="195539" y="1147080"/>
            <a:ext cx="2028680" cy="277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963429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1"/>
            <a:ext cx="12192001" cy="6858001"/>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11439" y="132156"/>
            <a:ext cx="8100646" cy="641842"/>
          </a:xfrm>
          <a:prstGeom prst="rect">
            <a:avLst/>
          </a:prstGeom>
          <a:noFill/>
        </p:spPr>
        <p:txBody>
          <a:bodyPr wrap="square" rtlCol="0">
            <a:spAutoFit/>
          </a:bodyPr>
          <a:lstStyle/>
          <a:p>
            <a:pPr algn="ctr">
              <a:lnSpc>
                <a:spcPct val="107000"/>
              </a:lnSpc>
            </a:pPr>
            <a:r>
              <a:rPr lang="ru-RU" sz="3600" dirty="0" smtClean="0">
                <a:solidFill>
                  <a:srgbClr val="CC0000"/>
                </a:solidFill>
                <a:latin typeface="Futura-Bold" pitchFamily="2" charset="0"/>
              </a:rPr>
              <a:t>Ратцев </a:t>
            </a:r>
            <a:r>
              <a:rPr lang="ru-RU" sz="3600" dirty="0">
                <a:solidFill>
                  <a:srgbClr val="CC0000"/>
                </a:solidFill>
                <a:latin typeface="Futura-Bold" pitchFamily="2" charset="0"/>
              </a:rPr>
              <a:t>Николай Иванович  </a:t>
            </a:r>
          </a:p>
        </p:txBody>
      </p:sp>
      <p:sp>
        <p:nvSpPr>
          <p:cNvPr id="7" name="TextBox 6"/>
          <p:cNvSpPr txBox="1"/>
          <p:nvPr/>
        </p:nvSpPr>
        <p:spPr>
          <a:xfrm>
            <a:off x="58183" y="933450"/>
            <a:ext cx="12020086" cy="2557623"/>
          </a:xfrm>
          <a:prstGeom prst="rect">
            <a:avLst/>
          </a:prstGeom>
          <a:noFill/>
        </p:spPr>
        <p:txBody>
          <a:bodyPr wrap="square" rtlCol="0">
            <a:spAutoFit/>
          </a:bodyPr>
          <a:lstStyle/>
          <a:p>
            <a:pPr marL="222250">
              <a:lnSpc>
                <a:spcPct val="90000"/>
              </a:lnSpc>
              <a:spcAft>
                <a:spcPts val="0"/>
              </a:spcAft>
            </a:pPr>
            <a:r>
              <a:rPr lang="ru-RU" sz="1600" dirty="0">
                <a:solidFill>
                  <a:prstClr val="black"/>
                </a:solidFill>
                <a:latin typeface="Times New Roman" panose="02020603050405020304" pitchFamily="18" charset="0"/>
                <a:ea typeface="Times New Roman" panose="02020603050405020304" pitchFamily="18" charset="0"/>
              </a:rPr>
              <a:t>После боев командир части майор Савельев от имени сослуживцев написал письмо родителям. </a:t>
            </a:r>
            <a:r>
              <a:rPr lang="ru-RU" sz="1600" i="1" dirty="0">
                <a:solidFill>
                  <a:prstClr val="black"/>
                </a:solidFill>
                <a:latin typeface="Times New Roman" panose="02020603050405020304" pitchFamily="18" charset="0"/>
                <a:ea typeface="Times New Roman" panose="02020603050405020304" pitchFamily="18" charset="0"/>
              </a:rPr>
              <a:t>	</a:t>
            </a:r>
            <a:r>
              <a:rPr lang="ru-RU" sz="1200" i="1" dirty="0">
                <a:solidFill>
                  <a:prstClr val="black"/>
                </a:solidFill>
                <a:latin typeface="Times New Roman" panose="02020603050405020304" pitchFamily="18" charset="0"/>
                <a:ea typeface="Times New Roman" panose="02020603050405020304" pitchFamily="18" charset="0"/>
              </a:rPr>
              <a:t>			</a:t>
            </a:r>
            <a:endParaRPr lang="ru-RU" sz="1500" i="1" dirty="0" smtClean="0">
              <a:latin typeface="Times New Roman" panose="02020603050405020304" pitchFamily="18" charset="0"/>
              <a:ea typeface="Times New Roman" panose="02020603050405020304" pitchFamily="18" charset="0"/>
              <a:cs typeface="Bookman Old Style" panose="02050604050505020204" pitchFamily="18" charset="0"/>
            </a:endParaRPr>
          </a:p>
          <a:p>
            <a:pPr marL="222250">
              <a:lnSpc>
                <a:spcPct val="90000"/>
              </a:lnSpc>
              <a:spcAft>
                <a:spcPts val="0"/>
              </a:spcAft>
            </a:pPr>
            <a:r>
              <a:rPr lang="ru-RU" sz="1500" i="1" dirty="0" smtClean="0">
                <a:latin typeface="Times New Roman" panose="02020603050405020304" pitchFamily="18" charset="0"/>
                <a:ea typeface="Times New Roman" panose="02020603050405020304" pitchFamily="18" charset="0"/>
                <a:cs typeface="Bookman Old Style" panose="02050604050505020204" pitchFamily="18" charset="0"/>
              </a:rPr>
              <a:t>Председателю </a:t>
            </a:r>
            <a:r>
              <a:rPr lang="ru-RU" sz="1500" i="1" dirty="0">
                <a:latin typeface="Times New Roman" panose="02020603050405020304" pitchFamily="18" charset="0"/>
                <a:ea typeface="Times New Roman" panose="02020603050405020304" pitchFamily="18" charset="0"/>
                <a:cs typeface="Bookman Old Style" panose="02050604050505020204" pitchFamily="18" charset="0"/>
              </a:rPr>
              <a:t>колхоза "Пролетарий" </a:t>
            </a:r>
            <a:endParaRPr lang="ru-RU" sz="1500" dirty="0">
              <a:latin typeface="Bookman Old Style" panose="02050604050505020204" pitchFamily="18" charset="0"/>
              <a:ea typeface="Times New Roman" panose="02020603050405020304" pitchFamily="18" charset="0"/>
              <a:cs typeface="Times New Roman" panose="02020603050405020304" pitchFamily="18" charset="0"/>
            </a:endParaRPr>
          </a:p>
          <a:p>
            <a:pPr marL="222250">
              <a:lnSpc>
                <a:spcPct val="90000"/>
              </a:lnSpc>
              <a:spcAft>
                <a:spcPts val="0"/>
              </a:spcAft>
            </a:pPr>
            <a:r>
              <a:rPr lang="ru-RU" sz="1500" i="1" dirty="0">
                <a:latin typeface="Times New Roman" panose="02020603050405020304" pitchFamily="18" charset="0"/>
                <a:ea typeface="Times New Roman" panose="02020603050405020304" pitchFamily="18" charset="0"/>
                <a:cs typeface="Bookman Old Style" panose="02050604050505020204" pitchFamily="18" charset="0"/>
              </a:rPr>
              <a:t>Уважаемый Иван Дмитриевич!</a:t>
            </a:r>
            <a:endParaRPr lang="ru-RU" sz="1500" dirty="0">
              <a:latin typeface="Bookman Old Style" panose="02050604050505020204" pitchFamily="18" charset="0"/>
              <a:ea typeface="Times New Roman" panose="02020603050405020304" pitchFamily="18" charset="0"/>
              <a:cs typeface="Times New Roman" panose="02020603050405020304" pitchFamily="18" charset="0"/>
            </a:endParaRPr>
          </a:p>
          <a:p>
            <a:pPr indent="216535" algn="just">
              <a:lnSpc>
                <a:spcPct val="90000"/>
              </a:lnSpc>
              <a:spcAft>
                <a:spcPts val="0"/>
              </a:spcAft>
            </a:pPr>
            <a:r>
              <a:rPr lang="ru-RU" sz="1500" i="1" dirty="0">
                <a:latin typeface="Times New Roman" panose="02020603050405020304" pitchFamily="18" charset="0"/>
                <a:ea typeface="Times New Roman" panose="02020603050405020304" pitchFamily="18" charset="0"/>
                <a:cs typeface="Bookman Old Style" panose="02050604050505020204" pitchFamily="18" charset="0"/>
              </a:rPr>
              <a:t>Вы просите подтвердить смерть вашего сына Николая Ивановича. Это – правда. Николай Иванович был тяжело ранен 26/III и скончался на другой день, хотя и получил своевременную медицинскую помощь. Рана была тяжела – осколком пронзило грудь. Похоронили мы Николая Ивановича 28 марта. Тяжело писать об этом, т.к. эта утрата тяжела и нам. Недолго побыл Николай Иванович в нашей части, но сразу завоевал любовь и симпатии всех бойцов и командиров за свою энергию, общительность. И каждый из нас любил в минуту отдыха поговорить с ним. За его смерть мы отомстим врагу... Велик будет наш счёт, предъявленный врагу, и заплатить ему придётся сполна.</a:t>
            </a:r>
            <a:endParaRPr lang="ru-RU" sz="1500" dirty="0">
              <a:latin typeface="Bookman Old Style" panose="02050604050505020204" pitchFamily="18" charset="0"/>
              <a:ea typeface="Times New Roman" panose="02020603050405020304" pitchFamily="18" charset="0"/>
              <a:cs typeface="Times New Roman" panose="02020603050405020304" pitchFamily="18" charset="0"/>
            </a:endParaRPr>
          </a:p>
          <a:p>
            <a:pPr indent="216535" algn="just">
              <a:lnSpc>
                <a:spcPct val="90000"/>
              </a:lnSpc>
              <a:spcAft>
                <a:spcPts val="0"/>
              </a:spcAft>
            </a:pPr>
            <a:r>
              <a:rPr lang="ru-RU" sz="1500" i="1" dirty="0">
                <a:latin typeface="Times New Roman" panose="02020603050405020304" pitchFamily="18" charset="0"/>
                <a:ea typeface="Times New Roman" panose="02020603050405020304" pitchFamily="18" charset="0"/>
                <a:cs typeface="Bookman Old Style" panose="02050604050505020204" pitchFamily="18" charset="0"/>
              </a:rPr>
              <a:t>Передайте всем колхозникам, что мы доверие народа оправдаем – с честью выполним нашу задачу. Наша священная земля будет очищена от фашистской нечисти. Били мы их крепко, бьём и добьём. Ваш колхозный самоотверженный труд вдохновляет нас на новые подвиги.</a:t>
            </a:r>
            <a:endParaRPr lang="ru-RU" sz="1500" dirty="0">
              <a:latin typeface="Bookman Old Style" panose="02050604050505020204" pitchFamily="18" charset="0"/>
              <a:ea typeface="Times New Roman" panose="02020603050405020304" pitchFamily="18" charset="0"/>
              <a:cs typeface="Times New Roman" panose="02020603050405020304" pitchFamily="18" charset="0"/>
            </a:endParaRPr>
          </a:p>
          <a:p>
            <a:pPr marL="216535" indent="210185">
              <a:lnSpc>
                <a:spcPct val="90000"/>
              </a:lnSpc>
            </a:pPr>
            <a:r>
              <a:rPr lang="ru-RU" sz="1500" i="1" dirty="0">
                <a:latin typeface="Times New Roman" panose="02020603050405020304" pitchFamily="18" charset="0"/>
                <a:ea typeface="Times New Roman" panose="02020603050405020304" pitchFamily="18" charset="0"/>
                <a:cs typeface="Bookman Old Style" panose="02050604050505020204" pitchFamily="18" charset="0"/>
              </a:rPr>
              <a:t>Крепко жму вашу руку.     Майор Савельев. Май 1943 год. П/п № </a:t>
            </a:r>
            <a:r>
              <a:rPr lang="ru-RU" sz="1500" i="1" dirty="0" smtClean="0">
                <a:latin typeface="Times New Roman" panose="02020603050405020304" pitchFamily="18" charset="0"/>
                <a:ea typeface="Times New Roman" panose="02020603050405020304" pitchFamily="18" charset="0"/>
                <a:cs typeface="Bookman Old Style" panose="02050604050505020204" pitchFamily="18" charset="0"/>
              </a:rPr>
              <a:t>64194Ф</a:t>
            </a:r>
            <a:endParaRPr lang="ru-RU" sz="1500" dirty="0">
              <a:latin typeface="Times New Roman" panose="02020603050405020304" pitchFamily="18" charset="0"/>
              <a:ea typeface="Times New Roman" panose="02020603050405020304" pitchFamily="18" charset="0"/>
            </a:endParaRPr>
          </a:p>
        </p:txBody>
      </p:sp>
      <p:sp>
        <p:nvSpPr>
          <p:cNvPr id="8" name="TextBox 7"/>
          <p:cNvSpPr txBox="1"/>
          <p:nvPr/>
        </p:nvSpPr>
        <p:spPr>
          <a:xfrm>
            <a:off x="0" y="3811037"/>
            <a:ext cx="11491415" cy="1908215"/>
          </a:xfrm>
          <a:prstGeom prst="rect">
            <a:avLst/>
          </a:prstGeom>
          <a:noFill/>
        </p:spPr>
        <p:txBody>
          <a:bodyPr wrap="square" rtlCol="0">
            <a:spAutoFit/>
          </a:bodyPr>
          <a:lstStyle/>
          <a:p>
            <a:pPr indent="360000" algn="just"/>
            <a:r>
              <a:rPr lang="ru-RU" sz="1500" dirty="0">
                <a:latin typeface="Times New Roman" panose="02020603050405020304" pitchFamily="18" charset="0"/>
                <a:ea typeface="Times New Roman" panose="02020603050405020304" pitchFamily="18" charset="0"/>
                <a:cs typeface="Times New Roman" panose="02020603050405020304" pitchFamily="18" charset="0"/>
              </a:rPr>
              <a:t>Родители и дочь долго не знали о месте захоронения сына и отца. Долгие поиски увенчались успехом только в 1970 году. Из архивной справки Министерства обороны СССР они узнали, что Ратцев Николай Иванович был похоронен </a:t>
            </a:r>
            <a:r>
              <a:rPr lang="ru-RU" sz="1500" dirty="0" smtClean="0">
                <a:latin typeface="Times New Roman" panose="02020603050405020304" pitchFamily="18" charset="0"/>
                <a:ea typeface="Times New Roman" panose="02020603050405020304" pitchFamily="18" charset="0"/>
                <a:cs typeface="Times New Roman" panose="02020603050405020304" pitchFamily="18" charset="0"/>
              </a:rPr>
              <a:t>в селе </a:t>
            </a:r>
            <a:r>
              <a:rPr lang="ru-RU" sz="1500" dirty="0">
                <a:latin typeface="Times New Roman" panose="02020603050405020304" pitchFamily="18" charset="0"/>
                <a:ea typeface="Times New Roman" panose="02020603050405020304" pitchFamily="18" charset="0"/>
                <a:cs typeface="Times New Roman" panose="02020603050405020304" pitchFamily="18" charset="0"/>
              </a:rPr>
              <a:t>Никольское Поныровского района Курской области</a:t>
            </a:r>
            <a:r>
              <a:rPr lang="ru-RU" sz="15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ru-RU" sz="1500" dirty="0">
                <a:latin typeface="Times New Roman" panose="02020603050405020304" pitchFamily="18" charset="0"/>
                <a:ea typeface="Times New Roman" panose="02020603050405020304" pitchFamily="18" charset="0"/>
                <a:cs typeface="Times New Roman" panose="02020603050405020304" pitchFamily="18" charset="0"/>
              </a:rPr>
              <a:t> В селе Мордово Сараевского района Рязанской области, где родился Ратцев Н.И., есть музей, расположенный в школе. Там собирают материалы о годах войны и чтят память о погибших. В село с войны почти никто не вернулся. Моя тетя собрала много документов, писем и других вещей, которые принадлежали ее отцу. Сохранились даже елочные игрушки, которые он привез своей дочке в 1937 г. из Москвы. В школьном музее села Мордово есть много подлинных вещей моего двоюродного деда, которые передала туда тетя. </a:t>
            </a:r>
            <a:r>
              <a:rPr lang="ru-RU" sz="1500"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indent="360000" algn="just"/>
            <a:endParaRPr lang="ru-RU" sz="1400" dirty="0" smtClean="0">
              <a:latin typeface="Bookman Old Style" panose="02050604050505020204" pitchFamily="18" charset="0"/>
              <a:ea typeface="Times New Roman" panose="02020603050405020304" pitchFamily="18" charset="0"/>
              <a:cs typeface="Bookman Old Style" panose="02050604050505020204" pitchFamily="18" charset="0"/>
            </a:endParaRPr>
          </a:p>
          <a:p>
            <a:pPr indent="360000" algn="just"/>
            <a:r>
              <a:rPr lang="ru-RU" sz="1400" i="1" dirty="0">
                <a:solidFill>
                  <a:prstClr val="black"/>
                </a:solidFill>
                <a:latin typeface="Bookman Old Style" panose="02050604050505020204" pitchFamily="18" charset="0"/>
                <a:ea typeface="Times New Roman" panose="02020603050405020304" pitchFamily="18" charset="0"/>
                <a:cs typeface="Times New Roman" panose="02020603050405020304" pitchFamily="18" charset="0"/>
              </a:rPr>
              <a:t> </a:t>
            </a:r>
            <a:r>
              <a:rPr lang="ru-RU" sz="1400" i="1" dirty="0" smtClean="0">
                <a:solidFill>
                  <a:prstClr val="black"/>
                </a:solidFill>
                <a:latin typeface="Bookman Old Style" panose="02050604050505020204" pitchFamily="18" charset="0"/>
                <a:ea typeface="Times New Roman" panose="02020603050405020304" pitchFamily="18" charset="0"/>
                <a:cs typeface="Times New Roman" panose="02020603050405020304" pitchFamily="18" charset="0"/>
              </a:rPr>
              <a:t>                                                         </a:t>
            </a:r>
            <a:r>
              <a:rPr lang="ru-RU" sz="14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i="1" dirty="0" smtClean="0">
                <a:solidFill>
                  <a:prstClr val="black"/>
                </a:solidFill>
                <a:latin typeface="Times New Roman" panose="02020603050405020304" pitchFamily="18" charset="0"/>
                <a:ea typeface="Times New Roman" panose="02020603050405020304" pitchFamily="18" charset="0"/>
              </a:rPr>
              <a:t>Трубина Ольга Анатольевна, </a:t>
            </a: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ведущий программист каф. АСУ</a:t>
            </a:r>
            <a:endParaRPr lang="ru-RU" sz="1400" i="1" dirty="0" smtClean="0">
              <a:solidFill>
                <a:prstClr val="black"/>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2131215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16200"/>
            <a:ext cx="12192000" cy="6874200"/>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2602524" y="38645"/>
            <a:ext cx="9359793" cy="1283428"/>
          </a:xfrm>
          <a:prstGeom prst="rect">
            <a:avLst/>
          </a:prstGeom>
          <a:noFill/>
        </p:spPr>
        <p:txBody>
          <a:bodyPr wrap="square" rtlCol="0">
            <a:spAutoFit/>
          </a:bodyPr>
          <a:lstStyle/>
          <a:p>
            <a:pPr algn="ctr">
              <a:lnSpc>
                <a:spcPct val="115000"/>
              </a:lnSpc>
              <a:spcAft>
                <a:spcPts val="0"/>
              </a:spcAft>
            </a:pPr>
            <a:r>
              <a:rPr lang="ru-RU" sz="3600" dirty="0">
                <a:solidFill>
                  <a:srgbClr val="CC0000"/>
                </a:solidFill>
                <a:latin typeface="Futura-Bold" pitchFamily="2" charset="0"/>
              </a:rPr>
              <a:t>Устинов Григорий </a:t>
            </a:r>
            <a:r>
              <a:rPr lang="ru-RU" sz="3600" dirty="0" smtClean="0">
                <a:solidFill>
                  <a:srgbClr val="CC0000"/>
                </a:solidFill>
                <a:latin typeface="Futura-Bold" pitchFamily="2" charset="0"/>
              </a:rPr>
              <a:t>Федорович </a:t>
            </a:r>
          </a:p>
          <a:p>
            <a:pPr algn="ctr"/>
            <a:endParaRPr lang="en-US" sz="3600" dirty="0">
              <a:solidFill>
                <a:srgbClr val="CC0000"/>
              </a:solidFill>
              <a:latin typeface="Futura-Bold" pitchFamily="2" charset="0"/>
            </a:endParaRPr>
          </a:p>
        </p:txBody>
      </p:sp>
      <p:sp>
        <p:nvSpPr>
          <p:cNvPr id="7" name="TextBox 6"/>
          <p:cNvSpPr txBox="1"/>
          <p:nvPr/>
        </p:nvSpPr>
        <p:spPr>
          <a:xfrm>
            <a:off x="2468790" y="1101397"/>
            <a:ext cx="9493527" cy="2074414"/>
          </a:xfrm>
          <a:prstGeom prst="rect">
            <a:avLst/>
          </a:prstGeom>
          <a:noFill/>
        </p:spPr>
        <p:txBody>
          <a:bodyPr wrap="square" rtlCol="0">
            <a:spAutoFit/>
          </a:bodyPr>
          <a:lstStyle/>
          <a:p>
            <a:pPr indent="449580" algn="just">
              <a:lnSpc>
                <a:spcPct val="115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Родился в  г. </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Москве. Призван </a:t>
            </a:r>
            <a:r>
              <a:rPr lang="ru-RU" sz="1600" dirty="0">
                <a:latin typeface="Times New Roman" panose="02020603050405020304" pitchFamily="18" charset="0"/>
                <a:ea typeface="Calibri" panose="020F0502020204030204" pitchFamily="34" charset="0"/>
                <a:cs typeface="Times New Roman" panose="02020603050405020304" pitchFamily="18" charset="0"/>
              </a:rPr>
              <a:t>Фрунзенским РОВД  Московской области</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Гвардии рядовой 275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гв</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Сп</a:t>
            </a:r>
            <a:r>
              <a:rPr lang="ru-RU" sz="1600" dirty="0">
                <a:latin typeface="Times New Roman" panose="02020603050405020304" pitchFamily="18" charset="0"/>
                <a:ea typeface="Calibri" panose="020F0502020204030204" pitchFamily="34" charset="0"/>
                <a:cs typeface="Times New Roman" panose="02020603050405020304" pitchFamily="18" charset="0"/>
              </a:rPr>
              <a:t>. Стрелок роты нестроевых 91 гвардейской стрелковой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Луховщинской</a:t>
            </a:r>
            <a:r>
              <a:rPr lang="ru-RU" sz="1600" dirty="0">
                <a:latin typeface="Times New Roman" panose="02020603050405020304" pitchFamily="18" charset="0"/>
                <a:ea typeface="Calibri" panose="020F0502020204030204" pitchFamily="34" charset="0"/>
                <a:cs typeface="Times New Roman" panose="02020603050405020304" pitchFamily="18" charset="0"/>
              </a:rPr>
              <a:t> Краснознаменной ордена Суворова 2 степени дивизии. </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Награжден  Медалью «За боевые заслуги». </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Умер от ран 05.09.1944 г. в 469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омедсб</a:t>
            </a:r>
            <a:r>
              <a:rPr lang="ru-RU" sz="1600" dirty="0">
                <a:latin typeface="Times New Roman" panose="02020603050405020304" pitchFamily="18" charset="0"/>
                <a:ea typeface="Calibri" panose="020F0502020204030204" pitchFamily="34" charset="0"/>
                <a:cs typeface="Times New Roman" panose="02020603050405020304" pitchFamily="18" charset="0"/>
              </a:rPr>
              <a:t>.</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Похоронен: Литовская </a:t>
            </a:r>
            <a:r>
              <a:rPr lang="ru-RU" sz="1600" dirty="0">
                <a:latin typeface="Times New Roman" panose="02020603050405020304" pitchFamily="18" charset="0"/>
                <a:ea typeface="Calibri" panose="020F0502020204030204" pitchFamily="34" charset="0"/>
                <a:cs typeface="Times New Roman" panose="02020603050405020304" pitchFamily="18" charset="0"/>
              </a:rPr>
              <a:t>ССР,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Расейнский</a:t>
            </a:r>
            <a:r>
              <a:rPr lang="ru-RU" sz="1600" dirty="0">
                <a:latin typeface="Times New Roman" panose="02020603050405020304" pitchFamily="18" charset="0"/>
                <a:ea typeface="Calibri" panose="020F0502020204030204" pitchFamily="34" charset="0"/>
                <a:cs typeface="Times New Roman" panose="02020603050405020304" pitchFamily="18" charset="0"/>
              </a:rPr>
              <a:t> уезд,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Эйраголы</a:t>
            </a:r>
            <a:r>
              <a:rPr lang="ru-RU" sz="1600" dirty="0">
                <a:latin typeface="Times New Roman" panose="02020603050405020304" pitchFamily="18" charset="0"/>
                <a:ea typeface="Calibri" panose="020F0502020204030204" pitchFamily="34" charset="0"/>
                <a:cs typeface="Times New Roman" panose="02020603050405020304" pitchFamily="18" charset="0"/>
              </a:rPr>
              <a:t> вол., д.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Мутрунги</a:t>
            </a:r>
            <a:r>
              <a:rPr lang="ru-RU" sz="1600" dirty="0">
                <a:latin typeface="Times New Roman" panose="02020603050405020304" pitchFamily="18" charset="0"/>
                <a:ea typeface="Calibri" panose="020F0502020204030204" pitchFamily="34" charset="0"/>
                <a:cs typeface="Times New Roman" panose="02020603050405020304" pitchFamily="18" charset="0"/>
              </a:rPr>
              <a:t>, южнее, 500 м, лес, могила № 7</a:t>
            </a:r>
          </a:p>
          <a:p>
            <a:pPr lvl="0" indent="449580" algn="just">
              <a:lnSpc>
                <a:spcPct val="115000"/>
              </a:lnSpc>
            </a:pP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Устинов Григорий Федорович награжден медалью </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«За боевые заслуги». </a:t>
            </a:r>
            <a:endParaRPr lang="ru-RU" sz="12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p:cNvSpPr txBox="1"/>
          <p:nvPr/>
        </p:nvSpPr>
        <p:spPr>
          <a:xfrm>
            <a:off x="5745706" y="4238563"/>
            <a:ext cx="5184989" cy="1216230"/>
          </a:xfrm>
          <a:prstGeom prst="rect">
            <a:avLst/>
          </a:prstGeom>
          <a:noFill/>
        </p:spPr>
        <p:txBody>
          <a:bodyPr wrap="square" rtlCol="0">
            <a:spAutoFit/>
          </a:bodyPr>
          <a:lstStyle/>
          <a:p>
            <a:pPr marL="228600" algn="just">
              <a:lnSpc>
                <a:spcPct val="115000"/>
              </a:lnSpc>
              <a:spcBef>
                <a:spcPts val="1000"/>
              </a:spcBef>
              <a:spcAft>
                <a:spcPts val="1000"/>
              </a:spcAft>
            </a:pPr>
            <a:r>
              <a:rPr lang="ru-RU"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algn="r"/>
            <a:endParaRPr lang="ru-RU" sz="14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algn="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Информацию представила </a:t>
            </a:r>
            <a:r>
              <a:rPr lang="ru-RU" sz="1500" i="1" dirty="0" smtClean="0">
                <a:solidFill>
                  <a:prstClr val="black"/>
                </a:solidFill>
                <a:latin typeface="Times New Roman" panose="02020603050405020304" pitchFamily="18" charset="0"/>
                <a:ea typeface="Times New Roman" panose="02020603050405020304" pitchFamily="18" charset="0"/>
              </a:rPr>
              <a:t>Устинова Лариса Сергеевна, </a:t>
            </a:r>
            <a:endParaRPr lang="ru-RU" sz="1500" i="1" dirty="0">
              <a:solidFill>
                <a:prstClr val="black"/>
              </a:solidFill>
              <a:latin typeface="Times New Roman" panose="02020603050405020304" pitchFamily="18" charset="0"/>
              <a:ea typeface="Times New Roman" panose="02020603050405020304" pitchFamily="18" charset="0"/>
            </a:endParaRPr>
          </a:p>
          <a:p>
            <a:pPr algn="r"/>
            <a:r>
              <a:rPr lang="ru-RU" sz="15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н</a:t>
            </a:r>
            <a:r>
              <a:rPr lang="ru-RU" sz="15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ачальник УОНИ</a:t>
            </a:r>
            <a:endParaRPr lang="ru-RU" sz="1500" i="1" dirty="0">
              <a:solidFill>
                <a:prstClr val="black"/>
              </a:solidFill>
              <a:latin typeface="Times New Roman" panose="02020603050405020304" pitchFamily="18" charset="0"/>
              <a:ea typeface="Times New Roman" panose="02020603050405020304" pitchFamily="18" charset="0"/>
            </a:endParaRPr>
          </a:p>
        </p:txBody>
      </p:sp>
      <p:sp>
        <p:nvSpPr>
          <p:cNvPr id="9" name="TextBox 8"/>
          <p:cNvSpPr txBox="1"/>
          <p:nvPr/>
        </p:nvSpPr>
        <p:spPr>
          <a:xfrm>
            <a:off x="5013339" y="612309"/>
            <a:ext cx="4538162" cy="461665"/>
          </a:xfrm>
          <a:prstGeom prst="rect">
            <a:avLst/>
          </a:prstGeom>
          <a:noFill/>
        </p:spPr>
        <p:txBody>
          <a:bodyPr wrap="square" rtlCol="0">
            <a:spAutoFit/>
          </a:bodyPr>
          <a:lstStyle/>
          <a:p>
            <a:pPr algn="ctr">
              <a:tabLst>
                <a:tab pos="685800" algn="l"/>
              </a:tabLst>
            </a:pPr>
            <a:r>
              <a:rPr lang="en-US" sz="2400" dirty="0" smtClean="0">
                <a:solidFill>
                  <a:srgbClr val="CC0000"/>
                </a:solidFill>
                <a:latin typeface="Futura-Bold" pitchFamily="2" charset="0"/>
              </a:rPr>
              <a:t>(</a:t>
            </a:r>
            <a:r>
              <a:rPr lang="ru-RU" sz="2400" dirty="0" smtClean="0">
                <a:solidFill>
                  <a:srgbClr val="CC0000"/>
                </a:solidFill>
                <a:latin typeface="Futura-Bold" pitchFamily="2" charset="0"/>
              </a:rPr>
              <a:t>1899 - 1944</a:t>
            </a:r>
            <a:r>
              <a:rPr lang="en-US" sz="2400" dirty="0" smtClean="0">
                <a:solidFill>
                  <a:srgbClr val="CC0000"/>
                </a:solidFill>
                <a:latin typeface="Futura-Bold" pitchFamily="2" charset="0"/>
              </a:rPr>
              <a:t>)</a:t>
            </a:r>
            <a:endParaRPr lang="ru-RU" sz="2400" dirty="0" smtClean="0">
              <a:solidFill>
                <a:srgbClr val="CC0000"/>
              </a:solidFill>
              <a:latin typeface="Futura-Bold" pitchFamily="2" charset="0"/>
            </a:endParaRPr>
          </a:p>
        </p:txBody>
      </p:sp>
      <p:pic>
        <p:nvPicPr>
          <p:cNvPr id="12" name="Рисунок 11" descr="http://podvignaroda.ru/filter/filterimage?path=VS/001/033-0682525-0085/00000410.jpg&amp;id=150341393&amp;id1=fbd5559c170f176b96f025b407751057"/>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68790" y="3203234"/>
            <a:ext cx="2756827" cy="3530856"/>
          </a:xfrm>
          <a:prstGeom prst="rect">
            <a:avLst/>
          </a:prstGeom>
          <a:noFill/>
          <a:ln w="9525">
            <a:noFill/>
            <a:miter lim="800000"/>
            <a:headEnd/>
            <a:tailEnd/>
          </a:ln>
        </p:spPr>
      </p:pic>
      <p:sp>
        <p:nvSpPr>
          <p:cNvPr id="13" name="Объект 2"/>
          <p:cNvSpPr txBox="1">
            <a:spLocks/>
          </p:cNvSpPr>
          <p:nvPr/>
        </p:nvSpPr>
        <p:spPr>
          <a:xfrm>
            <a:off x="6125665" y="9048750"/>
            <a:ext cx="3800810" cy="42178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lnSpc>
                <a:spcPct val="107000"/>
              </a:lnSpc>
            </a:pPr>
            <a:r>
              <a:rPr lang="ru-RU" sz="1600" dirty="0" smtClean="0">
                <a:solidFill>
                  <a:prstClr val="black"/>
                </a:solidFill>
                <a:latin typeface="Times New Roman" panose="02020603050405020304" pitchFamily="18" charset="0"/>
                <a:ea typeface="Times New Roman" panose="02020603050405020304" pitchFamily="18" charset="0"/>
              </a:rPr>
              <a:t>	</a:t>
            </a:r>
            <a:endParaRPr lang="ru-RU" sz="1600" i="1" dirty="0" smtClean="0">
              <a:solidFill>
                <a:prstClr val="black"/>
              </a:solidFill>
              <a:latin typeface="Times New Roman" panose="02020603050405020304" pitchFamily="18" charset="0"/>
              <a:ea typeface="Times New Roman" panose="02020603050405020304" pitchFamily="18" charset="0"/>
            </a:endParaRPr>
          </a:p>
          <a:p>
            <a:pPr algn="r">
              <a:lnSpc>
                <a:spcPct val="107000"/>
              </a:lnSpc>
            </a:pPr>
            <a:endParaRPr lang="ru-RU" sz="18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algn="r">
              <a:lnSpc>
                <a:spcPct val="107000"/>
              </a:lnSpc>
            </a:pPr>
            <a:endParaRPr lang="ru-RU" sz="18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algn="r">
              <a:lnSpc>
                <a:spcPct val="107000"/>
              </a:lnSpc>
            </a:pPr>
            <a:endParaRPr lang="ru-RU" sz="18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algn="r">
              <a:lnSpc>
                <a:spcPct val="107000"/>
              </a:lnSpc>
            </a:pPr>
            <a:endParaRPr lang="ru-RU" sz="18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7" name="Рисунок 16" descr="https://pamyat-naroda.ru/local/templates/pn/img/awards/new/Medal_Za_Boevye_zaslugi.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8342" y="4085721"/>
            <a:ext cx="1143546" cy="2185795"/>
          </a:xfrm>
          <a:prstGeom prst="rect">
            <a:avLst/>
          </a:prstGeom>
          <a:noFill/>
          <a:ln>
            <a:noFill/>
          </a:ln>
        </p:spPr>
      </p:pic>
      <p:sp>
        <p:nvSpPr>
          <p:cNvPr id="18" name="Прямоугольник 17"/>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5" name="Рисунок 14" descr="D:\фото\ДЕДЫ\Устинов.jpg"/>
          <p:cNvPicPr/>
          <p:nvPr/>
        </p:nvPicPr>
        <p:blipFill>
          <a:blip r:embed="rId6" cstate="print">
            <a:extLst>
              <a:ext uri="{BEBA8EAE-BF5A-486C-A8C5-ECC9F3942E4B}">
                <a14:imgProps xmlns:a14="http://schemas.microsoft.com/office/drawing/2010/main">
                  <a14:imgLayer r:embed="rId7">
                    <a14:imgEffect>
                      <a14:brightnessContrast bright="-3000" contrast="-36000"/>
                    </a14:imgEffect>
                  </a14:imgLayer>
                </a14:imgProps>
              </a:ext>
              <a:ext uri="{28A0092B-C50C-407E-A947-70E740481C1C}">
                <a14:useLocalDpi xmlns:a14="http://schemas.microsoft.com/office/drawing/2010/main" val="0"/>
              </a:ext>
            </a:extLst>
          </a:blip>
          <a:srcRect/>
          <a:stretch>
            <a:fillRect/>
          </a:stretch>
        </p:blipFill>
        <p:spPr bwMode="auto">
          <a:xfrm>
            <a:off x="207278" y="1161322"/>
            <a:ext cx="2021428" cy="2765668"/>
          </a:xfrm>
          <a:prstGeom prst="rect">
            <a:avLst/>
          </a:prstGeom>
          <a:noFill/>
          <a:ln>
            <a:noFill/>
          </a:ln>
        </p:spPr>
      </p:pic>
    </p:spTree>
    <p:extLst>
      <p:ext uri="{BB962C8B-B14F-4D97-AF65-F5344CB8AC3E}">
        <p14:creationId xmlns:p14="http://schemas.microsoft.com/office/powerpoint/2010/main" val="414260159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1"/>
            <a:ext cx="12192001" cy="6858001"/>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2227085"/>
          </a:xfrm>
          <a:prstGeom prst="rect">
            <a:avLst/>
          </a:prstGeom>
          <a:noFill/>
        </p:spPr>
        <p:txBody>
          <a:bodyPr wrap="square" rtlCol="0">
            <a:spAutoFit/>
          </a:bodyPr>
          <a:lstStyle/>
          <a:p>
            <a:pPr algn="ctr">
              <a:lnSpc>
                <a:spcPct val="107000"/>
              </a:lnSpc>
            </a:pPr>
            <a:r>
              <a:rPr lang="ru-RU" sz="3600" dirty="0" smtClean="0">
                <a:solidFill>
                  <a:srgbClr val="CC0000"/>
                </a:solidFill>
                <a:latin typeface="Futura-Bold" pitchFamily="2" charset="0"/>
              </a:rPr>
              <a:t>Пейда Лев Гаврилович </a:t>
            </a:r>
          </a:p>
          <a:p>
            <a:pPr algn="ctr">
              <a:lnSpc>
                <a:spcPct val="107000"/>
              </a:lnSpc>
            </a:pPr>
            <a:r>
              <a:rPr lang="ru-RU" sz="2400" dirty="0" smtClean="0">
                <a:solidFill>
                  <a:srgbClr val="CC0000"/>
                </a:solidFill>
                <a:latin typeface="Futura-Bold" pitchFamily="2" charset="0"/>
              </a:rPr>
              <a:t>(1922 </a:t>
            </a:r>
            <a:r>
              <a:rPr lang="ru-RU" sz="2400" dirty="0">
                <a:solidFill>
                  <a:srgbClr val="CC0000"/>
                </a:solidFill>
                <a:latin typeface="Futura-Bold" pitchFamily="2" charset="0"/>
              </a:rPr>
              <a:t>– </a:t>
            </a:r>
            <a:r>
              <a:rPr lang="ru-RU" sz="2400" dirty="0" smtClean="0">
                <a:solidFill>
                  <a:srgbClr val="CC0000"/>
                </a:solidFill>
                <a:latin typeface="Futura-Bold" pitchFamily="2" charset="0"/>
              </a:rPr>
              <a:t>2009)</a:t>
            </a:r>
            <a:endParaRPr lang="ru-RU" sz="2400" dirty="0">
              <a:solidFill>
                <a:srgbClr val="CC0000"/>
              </a:solidFill>
              <a:latin typeface="Futura-Bold" pitchFamily="2" charset="0"/>
            </a:endParaRPr>
          </a:p>
          <a:p>
            <a:pPr algn="ctr">
              <a:lnSpc>
                <a:spcPct val="107000"/>
              </a:lnSpc>
            </a:pPr>
            <a:r>
              <a:rPr lang="ru-RU" sz="3600" dirty="0" smtClean="0">
                <a:solidFill>
                  <a:srgbClr val="CC0000"/>
                </a:solidFill>
                <a:latin typeface="Futura-Bold" pitchFamily="2" charset="0"/>
              </a:rPr>
              <a:t> </a:t>
            </a:r>
            <a:endParaRPr lang="ru-RU" sz="3600" dirty="0">
              <a:solidFill>
                <a:srgbClr val="CC0000"/>
              </a:solidFill>
              <a:latin typeface="Futura-Bold" pitchFamily="2" charset="0"/>
            </a:endParaRPr>
          </a:p>
          <a:p>
            <a:pPr algn="ctr"/>
            <a:r>
              <a:rPr lang="en-US" sz="3600" dirty="0" smtClean="0">
                <a:solidFill>
                  <a:srgbClr val="CC0000"/>
                </a:solidFill>
                <a:latin typeface="Futura-Bold" pitchFamily="2" charset="0"/>
              </a:rPr>
              <a:t> </a:t>
            </a:r>
          </a:p>
        </p:txBody>
      </p:sp>
      <p:sp>
        <p:nvSpPr>
          <p:cNvPr id="7" name="TextBox 6"/>
          <p:cNvSpPr txBox="1"/>
          <p:nvPr/>
        </p:nvSpPr>
        <p:spPr>
          <a:xfrm>
            <a:off x="2396223" y="933450"/>
            <a:ext cx="9710052" cy="3479517"/>
          </a:xfrm>
          <a:prstGeom prst="rect">
            <a:avLst/>
          </a:prstGeom>
          <a:noFill/>
        </p:spPr>
        <p:txBody>
          <a:bodyPr wrap="square" rtlCol="0">
            <a:spAutoFit/>
          </a:bodyPr>
          <a:lstStyle/>
          <a:p>
            <a:pPr indent="396240" algn="just">
              <a:lnSpc>
                <a:spcPct val="115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Родился </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в Москве. </a:t>
            </a:r>
            <a:r>
              <a:rPr lang="ru-RU" sz="1600" dirty="0">
                <a:latin typeface="Times New Roman" panose="02020603050405020304" pitchFamily="18" charset="0"/>
                <a:ea typeface="Calibri" panose="020F0502020204030204" pitchFamily="34" charset="0"/>
                <a:cs typeface="Times New Roman" panose="02020603050405020304" pitchFamily="18" charset="0"/>
              </a:rPr>
              <a:t>После окончания средней школы работал на Московском рентгеновском заводе фрезеровщиком. В свободное время учился в аэроклубе на </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пилота.</a:t>
            </a:r>
            <a:r>
              <a:rPr lang="ru-RU" sz="1600" dirty="0" smtClean="0">
                <a:latin typeface="Calibri" panose="020F0502020204030204" pitchFamily="34" charset="0"/>
                <a:ea typeface="Calibri" panose="020F0502020204030204" pitchFamily="34" charset="0"/>
                <a:cs typeface="Times New Roman" panose="02020603050405020304" pitchFamily="18" charset="0"/>
              </a:rPr>
              <a:t> </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Призван </a:t>
            </a:r>
            <a:r>
              <a:rPr lang="ru-RU" sz="1600" dirty="0">
                <a:latin typeface="Times New Roman" panose="02020603050405020304" pitchFamily="18" charset="0"/>
                <a:ea typeface="Calibri" panose="020F0502020204030204" pitchFamily="34" charset="0"/>
                <a:cs typeface="Times New Roman" panose="02020603050405020304" pitchFamily="18" charset="0"/>
              </a:rPr>
              <a:t>в Армию в августе 1941 года в Гомельское авиационное училище, которое закончил в 1942 г.</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indent="396240" algn="just">
              <a:lnSpc>
                <a:spcPct val="115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Направлен на Юго-Западный фронт в 818 ночной дальнебомбардировочный авиаполк техником по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аэрофоторазведке</a:t>
            </a:r>
            <a:r>
              <a:rPr lang="ru-RU" sz="1600" dirty="0">
                <a:latin typeface="Times New Roman" panose="02020603050405020304" pitchFamily="18" charset="0"/>
                <a:ea typeface="Calibri" panose="020F0502020204030204" pitchFamily="34" charset="0"/>
                <a:cs typeface="Times New Roman" panose="02020603050405020304" pitchFamily="18" charset="0"/>
              </a:rPr>
              <a:t>. С этим полком участвовал в боях на Юго-Западном и Сталинградском фронтах. В июле 1942 года был ранен на Дону (осколочные ранения в руку и ногу). В августе на Сталинградском фронте получил контузию. С мая 1943 года – старший техник 93-го гвардейского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Раворусского</a:t>
            </a:r>
            <a:r>
              <a:rPr lang="ru-RU" sz="1600" dirty="0">
                <a:latin typeface="Times New Roman" panose="02020603050405020304" pitchFamily="18" charset="0"/>
                <a:ea typeface="Calibri" panose="020F0502020204030204" pitchFamily="34" charset="0"/>
                <a:cs typeface="Times New Roman" panose="02020603050405020304" pitchFamily="18" charset="0"/>
              </a:rPr>
              <a:t> штурмового авиаполка 5-ой гвардейской штурмовой Запорожской авиадивизии. С этим полком участвовал в боях на Юго-Западном фронте, Курской дуге, 3 и 1 Украинских фронтах. Участвовал в боях по защите Сталинграда, освобождении Донбасса, Украины, Польши, Чехословакии, Венгрии и Германии. Участник боев за освобождении Праги и взятие Берлина. Сделал 34 боевых вылета. </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indent="450215" algn="just"/>
            <a:endParaRPr lang="ru-RU" sz="1700" dirty="0">
              <a:solidFill>
                <a:prstClr val="black"/>
              </a:solidFill>
              <a:ea typeface="Calibri" panose="020F0502020204030204" pitchFamily="34" charset="0"/>
              <a:cs typeface="Times New Roman" panose="02020603050405020304" pitchFamily="18" charset="0"/>
            </a:endParaRPr>
          </a:p>
        </p:txBody>
      </p:sp>
      <p:sp>
        <p:nvSpPr>
          <p:cNvPr id="8" name="TextBox 7"/>
          <p:cNvSpPr txBox="1"/>
          <p:nvPr/>
        </p:nvSpPr>
        <p:spPr>
          <a:xfrm>
            <a:off x="267449" y="4040345"/>
            <a:ext cx="11121269" cy="1763560"/>
          </a:xfrm>
          <a:prstGeom prst="rect">
            <a:avLst/>
          </a:prstGeom>
          <a:noFill/>
        </p:spPr>
        <p:txBody>
          <a:bodyPr wrap="square" rtlCol="0">
            <a:spAutoFit/>
          </a:bodyPr>
          <a:lstStyle/>
          <a:p>
            <a:pPr indent="360000" algn="just"/>
            <a:r>
              <a:rPr lang="ru-RU" sz="1600" kern="50" dirty="0">
                <a:solidFill>
                  <a:prstClr val="black"/>
                </a:solidFill>
                <a:latin typeface="Times New Roman" panose="02020603050405020304" pitchFamily="18" charset="0"/>
                <a:ea typeface="Lucida Sans Unicode" panose="020B0602030504020204" pitchFamily="34" charset="0"/>
              </a:rPr>
              <a:t>За боевые заслуги был </a:t>
            </a:r>
            <a:r>
              <a:rPr lang="ru-RU" sz="1600" kern="50" dirty="0" smtClean="0">
                <a:solidFill>
                  <a:prstClr val="black"/>
                </a:solidFill>
                <a:latin typeface="Times New Roman" panose="02020603050405020304" pitchFamily="18" charset="0"/>
                <a:ea typeface="Lucida Sans Unicode" panose="020B0602030504020204" pitchFamily="34" charset="0"/>
              </a:rPr>
              <a:t>награжден </a:t>
            </a:r>
            <a:r>
              <a:rPr lang="ru-RU" sz="1600" kern="50" dirty="0">
                <a:solidFill>
                  <a:prstClr val="black"/>
                </a:solidFill>
                <a:latin typeface="Times New Roman" panose="02020603050405020304" pitchFamily="18" charset="0"/>
                <a:ea typeface="Lucida Sans Unicode" panose="020B0602030504020204" pitchFamily="34" charset="0"/>
              </a:rPr>
              <a:t>орденами </a:t>
            </a:r>
            <a:r>
              <a:rPr lang="ru-RU" sz="1600" kern="50" dirty="0" smtClean="0">
                <a:solidFill>
                  <a:prstClr val="black"/>
                </a:solidFill>
                <a:latin typeface="Times New Roman" panose="02020603050405020304" pitchFamily="18" charset="0"/>
                <a:ea typeface="Lucida Sans Unicode" panose="020B0602030504020204" pitchFamily="34" charset="0"/>
              </a:rPr>
              <a:t>Отечественной войны, двумя </a:t>
            </a:r>
            <a:r>
              <a:rPr lang="ru-RU" sz="1600" kern="50" dirty="0">
                <a:solidFill>
                  <a:prstClr val="black"/>
                </a:solidFill>
                <a:latin typeface="Times New Roman" panose="02020603050405020304" pitchFamily="18" charset="0"/>
                <a:ea typeface="Lucida Sans Unicode" panose="020B0602030504020204" pitchFamily="34" charset="0"/>
              </a:rPr>
              <a:t>медалями </a:t>
            </a:r>
            <a:r>
              <a:rPr lang="ru-RU" sz="1600" kern="50" dirty="0" smtClean="0">
                <a:solidFill>
                  <a:prstClr val="black"/>
                </a:solidFill>
                <a:latin typeface="Times New Roman" panose="02020603050405020304" pitchFamily="18" charset="0"/>
                <a:ea typeface="Lucida Sans Unicode" panose="020B0602030504020204" pitchFamily="34" charset="0"/>
              </a:rPr>
              <a:t>«За боевые заслуги», медаль «За освобождение Праги», медаль </a:t>
            </a:r>
            <a:r>
              <a:rPr lang="ru-RU" sz="1600" kern="50" dirty="0">
                <a:solidFill>
                  <a:prstClr val="black"/>
                </a:solidFill>
                <a:latin typeface="Times New Roman" panose="02020603050405020304" pitchFamily="18" charset="0"/>
                <a:ea typeface="Lucida Sans Unicode" panose="020B0602030504020204" pitchFamily="34" charset="0"/>
              </a:rPr>
              <a:t>«За победу над Германией в Великой Отечественной войне 1941–1945 гг.», м</a:t>
            </a:r>
            <a:r>
              <a:rPr lang="ru-RU" sz="1600" kern="50" dirty="0" smtClean="0">
                <a:solidFill>
                  <a:prstClr val="black"/>
                </a:solidFill>
                <a:latin typeface="Times New Roman" panose="02020603050405020304" pitchFamily="18" charset="0"/>
                <a:ea typeface="Lucida Sans Unicode" panose="020B0602030504020204" pitchFamily="34" charset="0"/>
              </a:rPr>
              <a:t>едаль </a:t>
            </a:r>
            <a:r>
              <a:rPr lang="ru-RU" sz="1600" kern="50" dirty="0">
                <a:solidFill>
                  <a:prstClr val="black"/>
                </a:solidFill>
                <a:latin typeface="Times New Roman" panose="02020603050405020304" pitchFamily="18" charset="0"/>
                <a:ea typeface="Lucida Sans Unicode" panose="020B0602030504020204" pitchFamily="34" charset="0"/>
              </a:rPr>
              <a:t>«За взятие Берлина» </a:t>
            </a:r>
            <a:r>
              <a:rPr lang="ru-RU" sz="1600" kern="50" dirty="0" smtClean="0">
                <a:solidFill>
                  <a:prstClr val="black"/>
                </a:solidFill>
                <a:latin typeface="Times New Roman" panose="02020603050405020304" pitchFamily="18" charset="0"/>
                <a:ea typeface="Lucida Sans Unicode" panose="020B0602030504020204" pitchFamily="34" charset="0"/>
              </a:rPr>
              <a:t>(всего 17 наград).</a:t>
            </a:r>
            <a:endParaRPr lang="ru-RU" sz="1600" i="1" kern="50" dirty="0">
              <a:solidFill>
                <a:prstClr val="black"/>
              </a:solidFill>
              <a:latin typeface="Times New Roman" panose="02020603050405020304" pitchFamily="18" charset="0"/>
              <a:ea typeface="Times New Roman" panose="02020603050405020304" pitchFamily="18" charset="0"/>
            </a:endParaRPr>
          </a:p>
          <a:p>
            <a:pPr lvl="0" algn="ctr"/>
            <a:r>
              <a:rPr lang="ru-RU" sz="1400" i="1" dirty="0" smtClean="0">
                <a:solidFill>
                  <a:prstClr val="black"/>
                </a:solidFill>
                <a:latin typeface="Times New Roman" panose="02020603050405020304" pitchFamily="18" charset="0"/>
                <a:ea typeface="Times New Roman" panose="02020603050405020304" pitchFamily="18" charset="0"/>
              </a:rPr>
              <a:t>				</a:t>
            </a:r>
          </a:p>
          <a:p>
            <a:pPr lvl="0" algn="ctr"/>
            <a:r>
              <a:rPr lang="ru-RU" sz="14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Информацию </a:t>
            </a:r>
            <a:r>
              <a:rPr lang="ru-RU" sz="14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представила </a:t>
            </a:r>
            <a:r>
              <a:rPr lang="ru-RU" sz="1500" i="1" dirty="0">
                <a:solidFill>
                  <a:prstClr val="black"/>
                </a:solidFill>
                <a:latin typeface="Times New Roman" panose="02020603050405020304" pitchFamily="18" charset="0"/>
                <a:ea typeface="Times New Roman" panose="02020603050405020304" pitchFamily="18" charset="0"/>
              </a:rPr>
              <a:t>Устинова Лариса </a:t>
            </a:r>
            <a:r>
              <a:rPr lang="ru-RU" sz="1500" i="1" dirty="0" smtClean="0">
                <a:solidFill>
                  <a:prstClr val="black"/>
                </a:solidFill>
                <a:latin typeface="Times New Roman" panose="02020603050405020304" pitchFamily="18" charset="0"/>
                <a:ea typeface="Times New Roman" panose="02020603050405020304" pitchFamily="18" charset="0"/>
              </a:rPr>
              <a:t>Сергеевна, </a:t>
            </a:r>
            <a:r>
              <a:rPr lang="ru-RU" sz="15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начальник УОНИ</a:t>
            </a:r>
            <a:endParaRPr lang="ru-RU" sz="1500" i="1" dirty="0" smtClean="0">
              <a:solidFill>
                <a:prstClr val="black"/>
              </a:solidFill>
              <a:latin typeface="Times New Roman" panose="02020603050405020304" pitchFamily="18" charset="0"/>
              <a:ea typeface="Times New Roman" panose="02020603050405020304" pitchFamily="18" charset="0"/>
            </a:endParaRPr>
          </a:p>
          <a:p>
            <a:pPr indent="360000" algn="just"/>
            <a:endParaRPr lang="ru-RU" sz="1400" i="1" dirty="0">
              <a:solidFill>
                <a:prstClr val="black"/>
              </a:solidFill>
              <a:latin typeface="Times New Roman" panose="02020603050405020304" pitchFamily="18" charset="0"/>
              <a:ea typeface="Times New Roman" panose="02020603050405020304" pitchFamily="18" charset="0"/>
            </a:endParaRPr>
          </a:p>
          <a:p>
            <a:pPr>
              <a:lnSpc>
                <a:spcPct val="110000"/>
              </a:lnSpc>
            </a:pPr>
            <a:endParaRPr lang="ru-RU" sz="1600"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 name="Рисунок 11" descr="https://pamyat-naroda.ru/local/templates/pn/img/awards/new/Medal_Za_Boevye_zaslugi.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668" y="4844230"/>
            <a:ext cx="1089746" cy="1765693"/>
          </a:xfrm>
          <a:prstGeom prst="rect">
            <a:avLst/>
          </a:prstGeom>
          <a:noFill/>
          <a:ln>
            <a:noFill/>
          </a:ln>
        </p:spPr>
      </p:pic>
      <p:pic>
        <p:nvPicPr>
          <p:cNvPr id="14" name="Рисунок 13" descr="https://pamyat-naroda.ru/local/templates/pn/img/awards/new/Medal_Za_osvobozhdenie_Pragi.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16437" y="4844230"/>
            <a:ext cx="1139649" cy="1849914"/>
          </a:xfrm>
          <a:prstGeom prst="rect">
            <a:avLst/>
          </a:prstGeom>
          <a:noFill/>
          <a:ln>
            <a:noFill/>
          </a:ln>
        </p:spPr>
      </p:pic>
      <p:pic>
        <p:nvPicPr>
          <p:cNvPr id="15" name="Рисунок 14" descr="https://pamyat-naroda.ru/local/templates/pn/img/awards/new/Medal_Za_vzyatie_Berlina.pn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25874" y="4844677"/>
            <a:ext cx="1091797" cy="1849915"/>
          </a:xfrm>
          <a:prstGeom prst="rect">
            <a:avLst/>
          </a:prstGeom>
          <a:noFill/>
          <a:ln>
            <a:noFill/>
          </a:ln>
        </p:spPr>
      </p:pic>
      <p:sp>
        <p:nvSpPr>
          <p:cNvPr id="18" name="Прямоугольник 17"/>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7" name="Рисунок 16" descr="D:\фото\ДЕДЫ\ЛЕВ_ГАВРИЛЫЧ0002.jpg"/>
          <p:cNvPicPr/>
          <p:nvPr/>
        </p:nvPicPr>
        <p:blipFill rotWithShape="1">
          <a:blip r:embed="rId7" cstate="print">
            <a:extLst>
              <a:ext uri="{BEBA8EAE-BF5A-486C-A8C5-ECC9F3942E4B}">
                <a14:imgProps xmlns:a14="http://schemas.microsoft.com/office/drawing/2010/main">
                  <a14:imgLayer r:embed="rId8">
                    <a14:imgEffect>
                      <a14:brightnessContrast bright="30000" contrast="5000"/>
                    </a14:imgEffect>
                  </a14:imgLayer>
                </a14:imgProps>
              </a:ext>
              <a:ext uri="{28A0092B-C50C-407E-A947-70E740481C1C}">
                <a14:useLocalDpi xmlns:a14="http://schemas.microsoft.com/office/drawing/2010/main" val="0"/>
              </a:ext>
            </a:extLst>
          </a:blip>
          <a:srcRect t="3520"/>
          <a:stretch/>
        </p:blipFill>
        <p:spPr bwMode="auto">
          <a:xfrm>
            <a:off x="183214" y="1155460"/>
            <a:ext cx="2052871" cy="2771150"/>
          </a:xfrm>
          <a:prstGeom prst="rect">
            <a:avLst/>
          </a:prstGeom>
          <a:noFill/>
          <a:ln>
            <a:noFill/>
          </a:ln>
        </p:spPr>
      </p:pic>
    </p:spTree>
    <p:extLst>
      <p:ext uri="{BB962C8B-B14F-4D97-AF65-F5344CB8AC3E}">
        <p14:creationId xmlns:p14="http://schemas.microsoft.com/office/powerpoint/2010/main" val="152287545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192001" cy="6954254"/>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14581"/>
            <a:ext cx="8100646" cy="646331"/>
          </a:xfrm>
          <a:prstGeom prst="rect">
            <a:avLst/>
          </a:prstGeom>
          <a:noFill/>
        </p:spPr>
        <p:txBody>
          <a:bodyPr wrap="square" rtlCol="0">
            <a:spAutoFit/>
          </a:bodyPr>
          <a:lstStyle/>
          <a:p>
            <a:pPr lvl="0" algn="ctr"/>
            <a:r>
              <a:rPr lang="ru-RU" sz="3600" dirty="0">
                <a:solidFill>
                  <a:srgbClr val="CC0000"/>
                </a:solidFill>
                <a:latin typeface="Futura-Bold" pitchFamily="2" charset="0"/>
              </a:rPr>
              <a:t>Хрюкин Сергей Кузьмич</a:t>
            </a:r>
            <a:r>
              <a:rPr lang="en-US" sz="3600" dirty="0">
                <a:solidFill>
                  <a:srgbClr val="CC0000"/>
                </a:solidFill>
                <a:latin typeface="Futura-Bold" pitchFamily="2" charset="0"/>
              </a:rPr>
              <a:t> </a:t>
            </a:r>
          </a:p>
        </p:txBody>
      </p:sp>
      <p:sp>
        <p:nvSpPr>
          <p:cNvPr id="7" name="TextBox 6"/>
          <p:cNvSpPr txBox="1"/>
          <p:nvPr/>
        </p:nvSpPr>
        <p:spPr>
          <a:xfrm>
            <a:off x="2462853" y="1024874"/>
            <a:ext cx="9364189" cy="3228576"/>
          </a:xfrm>
          <a:prstGeom prst="rect">
            <a:avLst/>
          </a:prstGeom>
          <a:noFill/>
        </p:spPr>
        <p:txBody>
          <a:bodyPr wrap="square" rtlCol="0">
            <a:spAutoFit/>
          </a:bodyPr>
          <a:lstStyle/>
          <a:p>
            <a:pPr lvl="0" algn="ctr">
              <a:lnSpc>
                <a:spcPct val="115000"/>
              </a:lnSpc>
              <a:spcBef>
                <a:spcPts val="600"/>
              </a:spcBef>
              <a:spcAft>
                <a:spcPts val="600"/>
              </a:spcAft>
            </a:pPr>
            <a:r>
              <a:rPr lang="ru-RU" sz="1600" dirty="0">
                <a:solidFill>
                  <a:srgbClr val="C00000"/>
                </a:solidFill>
                <a:latin typeface="Times New Roman" panose="02020603050405020304" pitchFamily="18" charset="0"/>
                <a:ea typeface="Calibri" panose="020F0502020204030204" pitchFamily="34" charset="0"/>
              </a:rPr>
              <a:t>Командир эскадрильи 173-го гвардейского штурмового авиационного полка 11-й гвардейской штурмовой авиационной дивизии 16-й воздушной армии, гвардии майор. Герой Советского Союза.</a:t>
            </a:r>
            <a:endParaRPr lang="ru-RU" sz="1400" dirty="0">
              <a:solidFill>
                <a:srgbClr val="C00000"/>
              </a:solidFill>
              <a:latin typeface="Calibri" panose="020F0502020204030204" pitchFamily="34" charset="0"/>
              <a:ea typeface="Calibri" panose="020F0502020204030204" pitchFamily="34" charset="0"/>
            </a:endParaRPr>
          </a:p>
          <a:p>
            <a:pPr lvl="0" algn="just"/>
            <a:r>
              <a:rPr lang="ru-RU" dirty="0" smtClean="0">
                <a:solidFill>
                  <a:prstClr val="black"/>
                </a:solidFill>
                <a:latin typeface="Times New Roman" panose="02020603050405020304" pitchFamily="18" charset="0"/>
                <a:ea typeface="Calibri" panose="020F0502020204030204" pitchFamily="34" charset="0"/>
              </a:rPr>
              <a:t>      Мой </a:t>
            </a:r>
            <a:r>
              <a:rPr lang="ru-RU" dirty="0">
                <a:solidFill>
                  <a:prstClr val="black"/>
                </a:solidFill>
                <a:latin typeface="Times New Roman" panose="02020603050405020304" pitchFamily="18" charset="0"/>
                <a:ea typeface="Calibri" panose="020F0502020204030204" pitchFamily="34" charset="0"/>
              </a:rPr>
              <a:t>дядя родился 8 апреля 1915 года в селе </a:t>
            </a:r>
            <a:r>
              <a:rPr lang="ru-RU" dirty="0" err="1">
                <a:solidFill>
                  <a:prstClr val="black"/>
                </a:solidFill>
                <a:latin typeface="Times New Roman" panose="02020603050405020304" pitchFamily="18" charset="0"/>
                <a:ea typeface="Calibri" panose="020F0502020204030204" pitchFamily="34" charset="0"/>
              </a:rPr>
              <a:t>Канищево</a:t>
            </a:r>
            <a:r>
              <a:rPr lang="ru-RU" dirty="0">
                <a:solidFill>
                  <a:prstClr val="black"/>
                </a:solidFill>
                <a:latin typeface="Times New Roman" panose="02020603050405020304" pitchFamily="18" charset="0"/>
                <a:ea typeface="Calibri" panose="020F0502020204030204" pitchFamily="34" charset="0"/>
              </a:rPr>
              <a:t> теперешней Рязанской области (ныне район города Рязани).</a:t>
            </a:r>
            <a:r>
              <a:rPr lang="ru-RU" dirty="0">
                <a:solidFill>
                  <a:prstClr val="black"/>
                </a:solidFill>
                <a:latin typeface="Calibri" panose="020F0502020204030204" pitchFamily="34" charset="0"/>
                <a:ea typeface="Calibri" panose="020F0502020204030204" pitchFamily="34" charset="0"/>
              </a:rPr>
              <a:t> </a:t>
            </a:r>
            <a:r>
              <a:rPr lang="ru-RU" dirty="0">
                <a:solidFill>
                  <a:prstClr val="black"/>
                </a:solidFill>
                <a:latin typeface="Times New Roman" panose="02020603050405020304" pitchFamily="18" charset="0"/>
                <a:ea typeface="Calibri" panose="020F0502020204030204" pitchFamily="34" charset="0"/>
              </a:rPr>
              <a:t>В Красной армии с 1940 года. Участник Великой Отечественной войны с июня 1941 года. Воевал на Южном, Юго-Западном, Центральном, Белорусском фронтах. Участвовал в штурме Берлина.</a:t>
            </a:r>
            <a:r>
              <a:rPr lang="ru-RU" dirty="0">
                <a:solidFill>
                  <a:prstClr val="black"/>
                </a:solidFill>
                <a:latin typeface="Calibri" panose="020F0502020204030204" pitchFamily="34" charset="0"/>
                <a:ea typeface="Calibri" panose="020F0502020204030204" pitchFamily="34" charset="0"/>
              </a:rPr>
              <a:t> </a:t>
            </a:r>
            <a:r>
              <a:rPr lang="ru-RU" dirty="0">
                <a:solidFill>
                  <a:prstClr val="black"/>
                </a:solidFill>
                <a:latin typeface="Times New Roman" panose="02020603050405020304" pitchFamily="18" charset="0"/>
                <a:ea typeface="Calibri" panose="020F0502020204030204" pitchFamily="34" charset="0"/>
              </a:rPr>
              <a:t>К 23 сентября 1944 года совершил 139 успешных боевых вылетов. К концу войны число успешных боевых вылетов превысило 160.</a:t>
            </a:r>
            <a:r>
              <a:rPr lang="ru-RU" dirty="0">
                <a:solidFill>
                  <a:prstClr val="black"/>
                </a:solidFill>
                <a:latin typeface="Calibri" panose="020F0502020204030204" pitchFamily="34" charset="0"/>
                <a:ea typeface="Calibri" panose="020F0502020204030204" pitchFamily="34" charset="0"/>
              </a:rPr>
              <a:t> </a:t>
            </a:r>
            <a:r>
              <a:rPr lang="ru-RU" dirty="0">
                <a:solidFill>
                  <a:prstClr val="black"/>
                </a:solidFill>
                <a:latin typeface="Times New Roman" panose="02020603050405020304" pitchFamily="18" charset="0"/>
                <a:ea typeface="Calibri" panose="020F0502020204030204" pitchFamily="34" charset="0"/>
              </a:rPr>
              <a:t>Указом Президиума Верховного Совета СССР от 23 февраля 1945 года за мужество и героизм, проявленные при нанесении штурмовых ударов по вражеским войскам и стратегическим объектам, </a:t>
            </a:r>
            <a:r>
              <a:rPr lang="ru-RU" dirty="0" err="1">
                <a:solidFill>
                  <a:prstClr val="black"/>
                </a:solidFill>
                <a:latin typeface="Times New Roman" panose="02020603050405020304" pitchFamily="18" charset="0"/>
                <a:ea typeface="Calibri" panose="020F0502020204030204" pitchFamily="34" charset="0"/>
              </a:rPr>
              <a:t>Хрюкину</a:t>
            </a:r>
            <a:r>
              <a:rPr lang="ru-RU" dirty="0">
                <a:solidFill>
                  <a:prstClr val="black"/>
                </a:solidFill>
                <a:latin typeface="Times New Roman" panose="02020603050405020304" pitchFamily="18" charset="0"/>
                <a:ea typeface="Calibri" panose="020F0502020204030204" pitchFamily="34" charset="0"/>
              </a:rPr>
              <a:t> Сергею Кузьмичу присвоено звание Героя Советского Союза с вручением ордена Ленина и медали «Золотая Звезда».</a:t>
            </a:r>
            <a:endParaRPr lang="ru-RU" dirty="0">
              <a:solidFill>
                <a:prstClr val="black"/>
              </a:solidFill>
              <a:ea typeface="Calibri" panose="020F0502020204030204" pitchFamily="34" charset="0"/>
              <a:cs typeface="Times New Roman" panose="02020603050405020304" pitchFamily="18" charset="0"/>
            </a:endParaRPr>
          </a:p>
        </p:txBody>
      </p:sp>
      <p:sp>
        <p:nvSpPr>
          <p:cNvPr id="8" name="TextBox 7"/>
          <p:cNvSpPr txBox="1"/>
          <p:nvPr/>
        </p:nvSpPr>
        <p:spPr>
          <a:xfrm>
            <a:off x="96254" y="4122519"/>
            <a:ext cx="11169623" cy="1917448"/>
          </a:xfrm>
          <a:prstGeom prst="rect">
            <a:avLst/>
          </a:prstGeom>
          <a:noFill/>
        </p:spPr>
        <p:txBody>
          <a:bodyPr wrap="square" rtlCol="0">
            <a:spAutoFit/>
          </a:bodyPr>
          <a:lstStyle/>
          <a:p>
            <a:pPr indent="360000" algn="just">
              <a:lnSpc>
                <a:spcPct val="115000"/>
              </a:lnSpc>
            </a:pPr>
            <a:r>
              <a:rPr lang="ru-RU"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a:solidFill>
                  <a:prstClr val="black"/>
                </a:solidFill>
                <a:latin typeface="Times New Roman" panose="02020603050405020304" pitchFamily="18" charset="0"/>
                <a:ea typeface="Calibri" panose="020F0502020204030204" pitchFamily="34" charset="0"/>
              </a:rPr>
              <a:t>С 1955 года в звании майора в запасе. Жил в Рязани. Похоронен на </a:t>
            </a:r>
            <a:r>
              <a:rPr lang="ru-RU" dirty="0" err="1">
                <a:solidFill>
                  <a:prstClr val="black"/>
                </a:solidFill>
                <a:latin typeface="Times New Roman" panose="02020603050405020304" pitchFamily="18" charset="0"/>
                <a:ea typeface="Calibri" panose="020F0502020204030204" pitchFamily="34" charset="0"/>
              </a:rPr>
              <a:t>Канищевском</a:t>
            </a:r>
            <a:r>
              <a:rPr lang="ru-RU" dirty="0">
                <a:solidFill>
                  <a:prstClr val="black"/>
                </a:solidFill>
                <a:latin typeface="Times New Roman" panose="02020603050405020304" pitchFamily="18" charset="0"/>
                <a:ea typeface="Calibri" panose="020F0502020204030204" pitchFamily="34" charset="0"/>
              </a:rPr>
              <a:t> кладбище г. Рязань. Его именем названа улица г. Рязани. Мемориальные доски установлены на доме, где он родился и школе где </a:t>
            </a:r>
            <a:r>
              <a:rPr lang="ru-RU" dirty="0" smtClean="0">
                <a:solidFill>
                  <a:prstClr val="black"/>
                </a:solidFill>
                <a:latin typeface="Times New Roman" panose="02020603050405020304" pitchFamily="18" charset="0"/>
                <a:ea typeface="Calibri" panose="020F0502020204030204" pitchFamily="34" charset="0"/>
              </a:rPr>
              <a:t>учился. Награждён</a:t>
            </a:r>
            <a:r>
              <a:rPr lang="ru-RU" dirty="0">
                <a:solidFill>
                  <a:prstClr val="black"/>
                </a:solidFill>
                <a:latin typeface="Times New Roman" panose="02020603050405020304" pitchFamily="18" charset="0"/>
                <a:ea typeface="Calibri" panose="020F0502020204030204" pitchFamily="34" charset="0"/>
              </a:rPr>
              <a:t> орденом Ленина, тремя орденами Красного Знамени, орденами Александра Невского, Красной Звезды, медалями.</a:t>
            </a:r>
          </a:p>
          <a:p>
            <a:pPr lvl="0" algn="just"/>
            <a:r>
              <a:rPr lang="ru-RU" sz="1600" i="1" dirty="0" smtClean="0">
                <a:solidFill>
                  <a:prstClr val="black"/>
                </a:solidFill>
                <a:latin typeface="Times New Roman" panose="02020603050405020304" pitchFamily="18" charset="0"/>
                <a:ea typeface="Calibri" panose="020F0502020204030204" pitchFamily="34" charset="0"/>
              </a:rPr>
              <a:t>				       				Продолжение на следующем слайде</a:t>
            </a:r>
            <a:endParaRPr lang="ru-RU" sz="1600" i="1" dirty="0">
              <a:solidFill>
                <a:prstClr val="black"/>
              </a:solidFill>
              <a:latin typeface="Times New Roman" panose="02020603050405020304" pitchFamily="18" charset="0"/>
              <a:ea typeface="Calibri" panose="020F0502020204030204" pitchFamily="34" charset="0"/>
            </a:endParaRPr>
          </a:p>
          <a:p>
            <a:pPr>
              <a:lnSpc>
                <a:spcPct val="110000"/>
              </a:lnSpc>
            </a:pPr>
            <a:endParaRPr lang="ru-RU" dirty="0">
              <a:solidFill>
                <a:srgbClr val="E7E6E6">
                  <a:lumMod val="25000"/>
                </a:srgbClr>
              </a:solidFill>
              <a:latin typeface="Arial Cyr" pitchFamily="34" charset="-52"/>
            </a:endParaRPr>
          </a:p>
        </p:txBody>
      </p:sp>
      <p:sp>
        <p:nvSpPr>
          <p:cNvPr id="9" name="TextBox 8"/>
          <p:cNvSpPr txBox="1"/>
          <p:nvPr/>
        </p:nvSpPr>
        <p:spPr>
          <a:xfrm>
            <a:off x="4946472" y="580389"/>
            <a:ext cx="4538162" cy="480581"/>
          </a:xfrm>
          <a:prstGeom prst="rect">
            <a:avLst/>
          </a:prstGeom>
          <a:noFill/>
        </p:spPr>
        <p:txBody>
          <a:bodyPr wrap="square" rtlCol="0">
            <a:spAutoFit/>
          </a:bodyPr>
          <a:lstStyle/>
          <a:p>
            <a:pPr lvl="0" algn="ctr">
              <a:lnSpc>
                <a:spcPct val="115000"/>
              </a:lnSpc>
            </a:pPr>
            <a:r>
              <a:rPr lang="en-US" sz="2400" dirty="0">
                <a:solidFill>
                  <a:srgbClr val="CC0000"/>
                </a:solidFill>
                <a:latin typeface="Futura-Bold" pitchFamily="2" charset="0"/>
              </a:rPr>
              <a:t>(</a:t>
            </a:r>
            <a:r>
              <a:rPr lang="ru-RU" sz="2400" dirty="0">
                <a:solidFill>
                  <a:srgbClr val="CC0000"/>
                </a:solidFill>
                <a:latin typeface="Futura-Bold" pitchFamily="2" charset="0"/>
              </a:rPr>
              <a:t>08.04.1915 — 19.12.1970</a:t>
            </a:r>
            <a:r>
              <a:rPr lang="en-US" sz="2400" dirty="0">
                <a:solidFill>
                  <a:srgbClr val="CC0000"/>
                </a:solidFill>
                <a:latin typeface="Futura-Bold" pitchFamily="2" charset="0"/>
              </a:rPr>
              <a:t>)</a:t>
            </a:r>
            <a:endParaRPr lang="ru-RU" sz="2400" dirty="0">
              <a:solidFill>
                <a:srgbClr val="CC0000"/>
              </a:solidFill>
              <a:latin typeface="Futura-Bold" pitchFamily="2" charset="0"/>
            </a:endParaRPr>
          </a:p>
        </p:txBody>
      </p:sp>
      <p:sp>
        <p:nvSpPr>
          <p:cNvPr id="11" name="Прямоугольник 10"/>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 name="Рисунок 9" descr="дядя Сережа.jpg"/>
          <p:cNvPicPr/>
          <p:nvPr/>
        </p:nvPicPr>
        <p:blipFill rotWithShape="1">
          <a:blip r:embed="rId4"/>
          <a:srcRect r="2790" b="2284"/>
          <a:stretch/>
        </p:blipFill>
        <p:spPr bwMode="auto">
          <a:xfrm>
            <a:off x="193847" y="1137638"/>
            <a:ext cx="2054653" cy="2791187"/>
          </a:xfrm>
          <a:prstGeom prst="rect">
            <a:avLst/>
          </a:prstGeom>
          <a:noFill/>
          <a:ln w="9525">
            <a:noFill/>
            <a:miter lim="800000"/>
            <a:headEnd/>
            <a:tailEnd/>
          </a:ln>
        </p:spPr>
      </p:pic>
    </p:spTree>
    <p:extLst>
      <p:ext uri="{BB962C8B-B14F-4D97-AF65-F5344CB8AC3E}">
        <p14:creationId xmlns:p14="http://schemas.microsoft.com/office/powerpoint/2010/main" val="109831369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192001" cy="6954254"/>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14581"/>
            <a:ext cx="8100646" cy="646331"/>
          </a:xfrm>
          <a:prstGeom prst="rect">
            <a:avLst/>
          </a:prstGeom>
          <a:noFill/>
        </p:spPr>
        <p:txBody>
          <a:bodyPr wrap="square" rtlCol="0">
            <a:spAutoFit/>
          </a:bodyPr>
          <a:lstStyle/>
          <a:p>
            <a:pPr algn="ctr"/>
            <a:r>
              <a:rPr lang="ru-RU" sz="3600" dirty="0">
                <a:solidFill>
                  <a:srgbClr val="CC0000"/>
                </a:solidFill>
                <a:latin typeface="Futura-Bold" pitchFamily="2" charset="0"/>
              </a:rPr>
              <a:t>Хрюкин Сергей Кузьмич</a:t>
            </a:r>
            <a:r>
              <a:rPr lang="en-US" sz="3600" dirty="0">
                <a:solidFill>
                  <a:srgbClr val="CC0000"/>
                </a:solidFill>
                <a:latin typeface="Futura-Bold" pitchFamily="2" charset="0"/>
              </a:rPr>
              <a:t> </a:t>
            </a:r>
          </a:p>
        </p:txBody>
      </p:sp>
      <p:sp>
        <p:nvSpPr>
          <p:cNvPr id="8" name="TextBox 7"/>
          <p:cNvSpPr txBox="1"/>
          <p:nvPr/>
        </p:nvSpPr>
        <p:spPr>
          <a:xfrm>
            <a:off x="4913194" y="4122519"/>
            <a:ext cx="6352683" cy="1848198"/>
          </a:xfrm>
          <a:prstGeom prst="rect">
            <a:avLst/>
          </a:prstGeom>
          <a:noFill/>
        </p:spPr>
        <p:txBody>
          <a:bodyPr wrap="square" rtlCol="0">
            <a:spAutoFit/>
          </a:bodyPr>
          <a:lstStyle/>
          <a:p>
            <a:pPr indent="360000" algn="just">
              <a:lnSpc>
                <a:spcPct val="115000"/>
              </a:lnSpc>
            </a:pPr>
            <a:r>
              <a:rPr lang="ru-RU"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i="1" dirty="0" smtClean="0">
                <a:solidFill>
                  <a:prstClr val="black"/>
                </a:solidFill>
                <a:latin typeface="Times New Roman" panose="02020603050405020304" pitchFamily="18" charset="0"/>
                <a:ea typeface="Calibri" panose="020F0502020204030204" pitchFamily="34" charset="0"/>
              </a:rPr>
              <a:t>				       </a:t>
            </a:r>
          </a:p>
          <a:p>
            <a:pPr indent="360000" algn="just">
              <a:lnSpc>
                <a:spcPct val="115000"/>
              </a:lnSpc>
            </a:pPr>
            <a:endParaRPr lang="ru-RU" sz="1600" i="1" dirty="0">
              <a:solidFill>
                <a:prstClr val="black"/>
              </a:solidFill>
              <a:latin typeface="Times New Roman" panose="02020603050405020304" pitchFamily="18" charset="0"/>
              <a:ea typeface="Calibri" panose="020F0502020204030204" pitchFamily="34" charset="0"/>
            </a:endParaRPr>
          </a:p>
          <a:p>
            <a:pPr indent="360000" algn="just">
              <a:lnSpc>
                <a:spcPct val="115000"/>
              </a:lnSpc>
            </a:pPr>
            <a:endParaRPr lang="ru-RU" sz="1600" i="1" dirty="0" smtClean="0">
              <a:solidFill>
                <a:prstClr val="black"/>
              </a:solidFill>
              <a:latin typeface="Times New Roman" panose="02020603050405020304" pitchFamily="18" charset="0"/>
              <a:ea typeface="Calibri" panose="020F0502020204030204" pitchFamily="34" charset="0"/>
            </a:endParaRPr>
          </a:p>
          <a:p>
            <a:pPr indent="360000" algn="ctr">
              <a:lnSpc>
                <a:spcPct val="115000"/>
              </a:lnSpc>
            </a:pPr>
            <a:r>
              <a:rPr lang="ru-RU" sz="1600" i="1" dirty="0" smtClean="0">
                <a:solidFill>
                  <a:prstClr val="black"/>
                </a:solidFill>
                <a:latin typeface="Times New Roman" panose="02020603050405020304" pitchFamily="18" charset="0"/>
                <a:ea typeface="Calibri" panose="020F0502020204030204" pitchFamily="34" charset="0"/>
              </a:rPr>
              <a:t>			</a:t>
            </a:r>
            <a:r>
              <a:rPr lang="ru-RU" sz="1600" i="1" dirty="0" err="1" smtClean="0">
                <a:solidFill>
                  <a:prstClr val="black"/>
                </a:solidFill>
                <a:latin typeface="Times New Roman" panose="02020603050405020304" pitchFamily="18" charset="0"/>
                <a:ea typeface="Calibri" panose="020F0502020204030204" pitchFamily="34" charset="0"/>
              </a:rPr>
              <a:t>Хрюкин</a:t>
            </a:r>
            <a:r>
              <a:rPr lang="ru-RU" sz="1600" i="1" dirty="0" smtClean="0">
                <a:solidFill>
                  <a:prstClr val="black"/>
                </a:solidFill>
                <a:latin typeface="Times New Roman" panose="02020603050405020304" pitchFamily="18" charset="0"/>
                <a:ea typeface="Calibri" panose="020F0502020204030204" pitchFamily="34" charset="0"/>
              </a:rPr>
              <a:t> Владимир </a:t>
            </a:r>
            <a:r>
              <a:rPr lang="ru-RU" sz="1600" i="1" dirty="0">
                <a:solidFill>
                  <a:prstClr val="black"/>
                </a:solidFill>
                <a:latin typeface="Times New Roman" panose="02020603050405020304" pitchFamily="18" charset="0"/>
                <a:ea typeface="Calibri" panose="020F0502020204030204" pitchFamily="34" charset="0"/>
              </a:rPr>
              <a:t>Иванович, </a:t>
            </a:r>
            <a:endParaRPr lang="ru-RU" sz="1600" i="1" dirty="0" smtClean="0">
              <a:solidFill>
                <a:prstClr val="black"/>
              </a:solidFill>
              <a:latin typeface="Times New Roman" panose="02020603050405020304" pitchFamily="18" charset="0"/>
              <a:ea typeface="Calibri" panose="020F0502020204030204" pitchFamily="34" charset="0"/>
            </a:endParaRPr>
          </a:p>
          <a:p>
            <a:pPr indent="360000" algn="ctr">
              <a:lnSpc>
                <a:spcPct val="115000"/>
              </a:lnSpc>
            </a:pPr>
            <a:r>
              <a:rPr lang="ru-RU" sz="1600" i="1" dirty="0" smtClean="0">
                <a:solidFill>
                  <a:prstClr val="black"/>
                </a:solidFill>
                <a:latin typeface="Times New Roman" panose="02020603050405020304" pitchFamily="18" charset="0"/>
                <a:ea typeface="Calibri" panose="020F0502020204030204" pitchFamily="34" charset="0"/>
              </a:rPr>
              <a:t>		канд</a:t>
            </a:r>
            <a:r>
              <a:rPr lang="ru-RU" sz="1600" i="1" dirty="0">
                <a:solidFill>
                  <a:prstClr val="black"/>
                </a:solidFill>
                <a:latin typeface="Times New Roman" panose="02020603050405020304" pitchFamily="18" charset="0"/>
                <a:ea typeface="Calibri" panose="020F0502020204030204" pitchFamily="34" charset="0"/>
              </a:rPr>
              <a:t>. техн. наук, доцент кафедры САПР ВС </a:t>
            </a:r>
          </a:p>
          <a:p>
            <a:pPr>
              <a:lnSpc>
                <a:spcPct val="110000"/>
              </a:lnSpc>
            </a:pPr>
            <a:endParaRPr lang="ru-RU" dirty="0">
              <a:solidFill>
                <a:srgbClr val="E7E6E6">
                  <a:lumMod val="25000"/>
                </a:srgbClr>
              </a:solidFill>
              <a:latin typeface="Arial Cyr" pitchFamily="34" charset="-52"/>
            </a:endParaRPr>
          </a:p>
        </p:txBody>
      </p:sp>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98195" y="874327"/>
            <a:ext cx="5033817" cy="3248192"/>
          </a:xfrm>
          <a:prstGeom prst="rect">
            <a:avLst/>
          </a:prstGeom>
        </p:spPr>
      </p:pic>
      <p:pic>
        <p:nvPicPr>
          <p:cNvPr id="6" name="Рисунок 5"/>
          <p:cNvPicPr>
            <a:picLocks noChangeAspect="1"/>
          </p:cNvPicPr>
          <p:nvPr/>
        </p:nvPicPr>
        <p:blipFill>
          <a:blip r:embed="rId5">
            <a:lum bright="-2000"/>
            <a:extLst>
              <a:ext uri="{28A0092B-C50C-407E-A947-70E740481C1C}">
                <a14:useLocalDpi xmlns:a14="http://schemas.microsoft.com/office/drawing/2010/main" val="0"/>
              </a:ext>
            </a:extLst>
          </a:blip>
          <a:stretch>
            <a:fillRect/>
          </a:stretch>
        </p:blipFill>
        <p:spPr>
          <a:xfrm>
            <a:off x="7215554" y="874327"/>
            <a:ext cx="4644350" cy="3253236"/>
          </a:xfrm>
          <a:prstGeom prst="rect">
            <a:avLst/>
          </a:prstGeom>
        </p:spPr>
      </p:pic>
      <p:pic>
        <p:nvPicPr>
          <p:cNvPr id="3" name="Рисунок 2"/>
          <p:cNvPicPr>
            <a:picLocks noChangeAspect="1"/>
          </p:cNvPicPr>
          <p:nvPr/>
        </p:nvPicPr>
        <p:blipFill>
          <a:blip r:embed="rId6" cstate="print">
            <a:extLst>
              <a:ext uri="{BEBA8EAE-BF5A-486C-A8C5-ECC9F3942E4B}">
                <a14:imgProps xmlns:a14="http://schemas.microsoft.com/office/drawing/2010/main">
                  <a14:imgLayer r:embed="rId7">
                    <a14:imgEffect>
                      <a14:brightnessContrast bright="-9000" contrast="19000"/>
                    </a14:imgEffect>
                  </a14:imgLayer>
                </a14:imgProps>
              </a:ext>
              <a:ext uri="{28A0092B-C50C-407E-A947-70E740481C1C}">
                <a14:useLocalDpi xmlns:a14="http://schemas.microsoft.com/office/drawing/2010/main" val="0"/>
              </a:ext>
            </a:extLst>
          </a:blip>
          <a:stretch>
            <a:fillRect/>
          </a:stretch>
        </p:blipFill>
        <p:spPr>
          <a:xfrm rot="5006828">
            <a:off x="529241" y="2625956"/>
            <a:ext cx="2939365" cy="4007442"/>
          </a:xfrm>
          <a:prstGeom prst="rect">
            <a:avLst/>
          </a:prstGeom>
        </p:spPr>
      </p:pic>
    </p:spTree>
    <p:extLst>
      <p:ext uri="{BB962C8B-B14F-4D97-AF65-F5344CB8AC3E}">
        <p14:creationId xmlns:p14="http://schemas.microsoft.com/office/powerpoint/2010/main" val="251261134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1"/>
            <a:ext cx="12292445" cy="7055428"/>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2070118"/>
          </a:xfrm>
          <a:prstGeom prst="rect">
            <a:avLst/>
          </a:prstGeom>
          <a:noFill/>
        </p:spPr>
        <p:txBody>
          <a:bodyPr wrap="square" rtlCol="0">
            <a:spAutoFit/>
          </a:bodyPr>
          <a:lstStyle/>
          <a:p>
            <a:pPr indent="450215" algn="ctr">
              <a:lnSpc>
                <a:spcPct val="150000"/>
              </a:lnSpc>
              <a:spcAft>
                <a:spcPts val="0"/>
              </a:spcAft>
            </a:pPr>
            <a:r>
              <a:rPr lang="ru-RU" sz="3600" dirty="0">
                <a:solidFill>
                  <a:srgbClr val="CC0000"/>
                </a:solidFill>
                <a:latin typeface="Futura-Bold" pitchFamily="2" charset="0"/>
              </a:rPr>
              <a:t>Поколение победителей!</a:t>
            </a:r>
          </a:p>
          <a:p>
            <a:pPr algn="ctr">
              <a:lnSpc>
                <a:spcPct val="107000"/>
              </a:lnSpc>
            </a:pPr>
            <a:r>
              <a:rPr lang="ru-RU" sz="3600" dirty="0" smtClean="0">
                <a:solidFill>
                  <a:srgbClr val="CC0000"/>
                </a:solidFill>
                <a:latin typeface="Futura-Bold" pitchFamily="2" charset="0"/>
              </a:rPr>
              <a:t> </a:t>
            </a:r>
          </a:p>
          <a:p>
            <a:pPr algn="ctr"/>
            <a:r>
              <a:rPr lang="en-US" sz="3600" dirty="0" smtClean="0">
                <a:solidFill>
                  <a:srgbClr val="CC0000"/>
                </a:solidFill>
                <a:latin typeface="Futura-Bold" pitchFamily="2" charset="0"/>
              </a:rPr>
              <a:t> </a:t>
            </a:r>
          </a:p>
        </p:txBody>
      </p:sp>
      <p:sp>
        <p:nvSpPr>
          <p:cNvPr id="7" name="TextBox 6"/>
          <p:cNvSpPr txBox="1"/>
          <p:nvPr/>
        </p:nvSpPr>
        <p:spPr>
          <a:xfrm>
            <a:off x="191387" y="780196"/>
            <a:ext cx="12000614" cy="3996350"/>
          </a:xfrm>
          <a:prstGeom prst="rect">
            <a:avLst/>
          </a:prstGeom>
          <a:noFill/>
        </p:spPr>
        <p:txBody>
          <a:bodyPr wrap="square" rtlCol="0">
            <a:spAutoFit/>
          </a:bodyPr>
          <a:lstStyle/>
          <a:p>
            <a:pPr indent="450215" algn="just">
              <a:lnSpc>
                <a:spcPct val="107000"/>
              </a:lnSpc>
              <a:spcAft>
                <a:spcPts val="0"/>
              </a:spcAft>
            </a:pPr>
            <a:endParaRPr lang="ru-RU" sz="1600" dirty="0" smtClean="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07000"/>
              </a:lnSpc>
              <a:spcAft>
                <a:spcPts val="0"/>
              </a:spcAft>
            </a:pPr>
            <a:r>
              <a:rPr lang="ru-RU" sz="1600" dirty="0" smtClean="0">
                <a:latin typeface="Times New Roman" panose="02020603050405020304" pitchFamily="18" charset="0"/>
                <a:ea typeface="Calibri" panose="020F0502020204030204" pitchFamily="34" charset="0"/>
                <a:cs typeface="Times New Roman" panose="02020603050405020304" pitchFamily="18" charset="0"/>
              </a:rPr>
              <a:t>Участники </a:t>
            </a:r>
            <a:r>
              <a:rPr lang="ru-RU" sz="1600" dirty="0">
                <a:latin typeface="Times New Roman" panose="02020603050405020304" pitchFamily="18" charset="0"/>
                <a:ea typeface="Calibri" panose="020F0502020204030204" pitchFamily="34" charset="0"/>
                <a:cs typeface="Times New Roman" panose="02020603050405020304" pitchFamily="18" charset="0"/>
              </a:rPr>
              <a:t>и победители в Великой Отечественной войне, труженики </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тыла. Практически </a:t>
            </a:r>
            <a:r>
              <a:rPr lang="ru-RU" sz="1600" dirty="0">
                <a:latin typeface="Times New Roman" panose="02020603050405020304" pitchFamily="18" charset="0"/>
                <a:ea typeface="Calibri" panose="020F0502020204030204" pitchFamily="34" charset="0"/>
                <a:cs typeface="Times New Roman" panose="02020603050405020304" pitchFamily="18" charset="0"/>
              </a:rPr>
              <a:t>каждой семье в России есть о ком помнить и кем гордиться. </a:t>
            </a:r>
            <a:endParaRPr lang="ru-RU" sz="1200" dirty="0" smtClean="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0"/>
              </a:spcAft>
            </a:pP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Мысленно </a:t>
            </a:r>
            <a:r>
              <a:rPr lang="ru-RU" sz="1600" dirty="0">
                <a:latin typeface="Times New Roman" panose="02020603050405020304" pitchFamily="18" charset="0"/>
                <a:ea typeface="Calibri" panose="020F0502020204030204" pitchFamily="34" charset="0"/>
                <a:cs typeface="Times New Roman" panose="02020603050405020304" pitchFamily="18" charset="0"/>
              </a:rPr>
              <a:t>окидываю взором их строй – строй победителей! В нем дедушка Миша Демидов и дедушка Леня Соколов – кадровые военные, полковники, выпускники военных академий: дедушка Миша – военный строитель (Академия инженерных войск), дедушка Леня – военный химик (Военная академия химической защиты РККА имени К.Е. Ворошилова). Бабушка Клава Соколова – младший лейтенант войск химического назначения. Удивительно образованные, мудрые, добрые, разносторонне – творческие люди. (После войны дедушка Леня и бабушка Клава взяли на воспитание детей из детского дома, которые стали для них самыми родными, а мною любимыми тетей и дядей – Тамарой и Валерой). Дядя Витя Сауткин – кадровый военный. Бабушка Шура – активный участник партизанского движения на Брянщине. </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Прабабушка </a:t>
            </a:r>
            <a:r>
              <a:rPr lang="ru-RU" sz="1600" dirty="0">
                <a:latin typeface="Times New Roman" panose="02020603050405020304" pitchFamily="18" charset="0"/>
                <a:ea typeface="Calibri" panose="020F0502020204030204" pitchFamily="34" charset="0"/>
                <a:cs typeface="Times New Roman" panose="02020603050405020304" pitchFamily="18" charset="0"/>
              </a:rPr>
              <a:t>Варвара Ивановна Соколова (в моей памяти удивительная сказочница), бабушка Устинья Васильевна Бурдыгина (труженица тыла, из крестьян, родила 13 детей, прожила почти 103 года, пережив многих из них) и дядя Вася Бурдыгин, бабушка Катя Демидова, бабушки Оля и Сима Соколовы, тетя Аня Сауткина и многие другие мои родные - труженики тыла</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А до них в строю видятся участники Первой мировой: дедушка Николай Кириллович </a:t>
            </a:r>
            <a:r>
              <a:rPr lang="ru-RU" sz="1600" dirty="0" err="1">
                <a:solidFill>
                  <a:prstClr val="black"/>
                </a:solidFill>
                <a:latin typeface="Times New Roman" panose="02020603050405020304" pitchFamily="18" charset="0"/>
                <a:ea typeface="Calibri" panose="020F0502020204030204" pitchFamily="34" charset="0"/>
                <a:cs typeface="Times New Roman" panose="02020603050405020304" pitchFamily="18" charset="0"/>
              </a:rPr>
              <a:t>Бурдыгин</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прадед Иван Шишкин (как сейчас помню: в свои 90 лет идет босиком в гору с прямой спиной с двумя ведрами воды</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indent="450215" algn="just"/>
            <a:endParaRPr lang="ru-RU" sz="1400" dirty="0">
              <a:solidFill>
                <a:prstClr val="black"/>
              </a:solidFill>
              <a:ea typeface="Calibri" panose="020F0502020204030204" pitchFamily="34" charset="0"/>
              <a:cs typeface="Times New Roman" panose="02020603050405020304" pitchFamily="18" charset="0"/>
            </a:endParaRPr>
          </a:p>
        </p:txBody>
      </p:sp>
      <p:sp>
        <p:nvSpPr>
          <p:cNvPr id="8" name="TextBox 7"/>
          <p:cNvSpPr txBox="1"/>
          <p:nvPr/>
        </p:nvSpPr>
        <p:spPr>
          <a:xfrm>
            <a:off x="114301" y="4447310"/>
            <a:ext cx="11151576" cy="1376724"/>
          </a:xfrm>
          <a:prstGeom prst="rect">
            <a:avLst/>
          </a:prstGeom>
          <a:noFill/>
        </p:spPr>
        <p:txBody>
          <a:bodyPr wrap="square" rtlCol="0">
            <a:spAutoFit/>
          </a:bodyPr>
          <a:lstStyle/>
          <a:p>
            <a:pPr indent="450215" algn="just">
              <a:lnSpc>
                <a:spcPct val="107000"/>
              </a:lnSpc>
              <a:spcAft>
                <a:spcPts val="0"/>
              </a:spcAft>
            </a:pP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прадед </a:t>
            </a:r>
            <a:r>
              <a:rPr lang="ru-RU" sz="1600" dirty="0">
                <a:latin typeface="Times New Roman" panose="02020603050405020304" pitchFamily="18" charset="0"/>
                <a:ea typeface="Calibri" panose="020F0502020204030204" pitchFamily="34" charset="0"/>
                <a:cs typeface="Times New Roman" panose="02020603050405020304" pitchFamily="18" charset="0"/>
              </a:rPr>
              <a:t>Иван Соколов – рядовой, создатель и руководитель военного оркестра со своим любимым инструментом – скрипкой. Подобный инструмент (как и другие) еще в 12-13-летнем возрасте он сделал своими собственными руками, что, </a:t>
            </a:r>
            <a:r>
              <a:rPr lang="ru-RU" sz="1600" dirty="0" err="1" smtClean="0">
                <a:latin typeface="Times New Roman" panose="02020603050405020304" pitchFamily="18" charset="0"/>
                <a:ea typeface="Calibri" panose="020F0502020204030204" pitchFamily="34" charset="0"/>
                <a:cs typeface="Times New Roman" panose="02020603050405020304" pitchFamily="18" charset="0"/>
              </a:rPr>
              <a:t>по-рассказам</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1600" dirty="0">
                <a:latin typeface="Times New Roman" panose="02020603050405020304" pitchFamily="18" charset="0"/>
                <a:ea typeface="Calibri" panose="020F0502020204030204" pitchFamily="34" charset="0"/>
                <a:cs typeface="Times New Roman" panose="02020603050405020304" pitchFamily="18" charset="0"/>
              </a:rPr>
              <a:t>бабушки, не было одобрено прапрадедом. Однако всю свою жизнь он занимался любимым делом, играя практически на всех музыкальных инструментах, руководя ансамблем и гастролируя по стране. </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450215" algn="r">
              <a:lnSpc>
                <a:spcPct val="107000"/>
              </a:lnSpc>
            </a:pP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Продолжение на сл. слайде</a:t>
            </a:r>
            <a:endParaRPr lang="ru-RU" sz="1300" i="1" dirty="0">
              <a:solidFill>
                <a:prstClr val="black"/>
              </a:solidFill>
              <a:latin typeface="Times New Roman" panose="02020603050405020304" pitchFamily="18" charset="0"/>
              <a:ea typeface="Times New Roman" panose="02020603050405020304" pitchFamily="18" charset="0"/>
            </a:endParaRPr>
          </a:p>
        </p:txBody>
      </p:sp>
      <p:sp>
        <p:nvSpPr>
          <p:cNvPr id="9" name="TextBox 8"/>
          <p:cNvSpPr txBox="1"/>
          <p:nvPr/>
        </p:nvSpPr>
        <p:spPr>
          <a:xfrm>
            <a:off x="4946472" y="628517"/>
            <a:ext cx="4538162" cy="458459"/>
          </a:xfrm>
          <a:prstGeom prst="rect">
            <a:avLst/>
          </a:prstGeom>
          <a:noFill/>
        </p:spPr>
        <p:txBody>
          <a:bodyPr wrap="square" rtlCol="0">
            <a:spAutoFit/>
          </a:bodyPr>
          <a:lstStyle/>
          <a:p>
            <a:pPr algn="ctr">
              <a:lnSpc>
                <a:spcPct val="107000"/>
              </a:lnSpc>
            </a:pPr>
            <a:endParaRPr lang="ru-RU" sz="2400" dirty="0" smtClean="0">
              <a:solidFill>
                <a:srgbClr val="CC0000"/>
              </a:solidFill>
              <a:latin typeface="Futura-Bold" pitchFamily="2" charset="0"/>
            </a:endParaRPr>
          </a:p>
        </p:txBody>
      </p:sp>
    </p:spTree>
    <p:extLst>
      <p:ext uri="{BB962C8B-B14F-4D97-AF65-F5344CB8AC3E}">
        <p14:creationId xmlns:p14="http://schemas.microsoft.com/office/powerpoint/2010/main" val="205964572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1"/>
            <a:ext cx="12192001" cy="6858001"/>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2857501" y="38645"/>
            <a:ext cx="8021782" cy="2070118"/>
          </a:xfrm>
          <a:prstGeom prst="rect">
            <a:avLst/>
          </a:prstGeom>
          <a:noFill/>
        </p:spPr>
        <p:txBody>
          <a:bodyPr wrap="square" rtlCol="0">
            <a:spAutoFit/>
          </a:bodyPr>
          <a:lstStyle/>
          <a:p>
            <a:pPr indent="450215" algn="ctr">
              <a:lnSpc>
                <a:spcPct val="150000"/>
              </a:lnSpc>
            </a:pPr>
            <a:r>
              <a:rPr lang="ru-RU" sz="3600" dirty="0">
                <a:solidFill>
                  <a:srgbClr val="CC0000"/>
                </a:solidFill>
                <a:latin typeface="Futura-Bold" pitchFamily="2" charset="0"/>
              </a:rPr>
              <a:t>Поколение победителей!</a:t>
            </a:r>
          </a:p>
          <a:p>
            <a:pPr algn="ctr">
              <a:lnSpc>
                <a:spcPct val="107000"/>
              </a:lnSpc>
            </a:pPr>
            <a:r>
              <a:rPr lang="ru-RU" sz="3600" dirty="0" smtClean="0">
                <a:solidFill>
                  <a:srgbClr val="CC0000"/>
                </a:solidFill>
                <a:latin typeface="Futura-Bold" pitchFamily="2" charset="0"/>
              </a:rPr>
              <a:t> </a:t>
            </a:r>
          </a:p>
          <a:p>
            <a:pPr algn="ctr"/>
            <a:r>
              <a:rPr lang="en-US" sz="3600" dirty="0" smtClean="0">
                <a:solidFill>
                  <a:srgbClr val="CC0000"/>
                </a:solidFill>
                <a:latin typeface="Futura-Bold" pitchFamily="2" charset="0"/>
              </a:rPr>
              <a:t> </a:t>
            </a:r>
          </a:p>
        </p:txBody>
      </p:sp>
      <p:sp>
        <p:nvSpPr>
          <p:cNvPr id="7" name="TextBox 6"/>
          <p:cNvSpPr txBox="1"/>
          <p:nvPr/>
        </p:nvSpPr>
        <p:spPr>
          <a:xfrm>
            <a:off x="134099" y="1036440"/>
            <a:ext cx="11753102" cy="2990499"/>
          </a:xfrm>
          <a:prstGeom prst="rect">
            <a:avLst/>
          </a:prstGeom>
          <a:noFill/>
        </p:spPr>
        <p:txBody>
          <a:bodyPr wrap="square" rtlCol="0">
            <a:spAutoFit/>
          </a:bodyPr>
          <a:lstStyle/>
          <a:p>
            <a:pPr indent="450215" algn="just">
              <a:lnSpc>
                <a:spcPct val="107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Они, к счастью, вернулись живыми с поля боя. Уроженцы Брянщины, Рязанщины, Смоленщины. В конечном итоге жизнь разбросала их по разным городам и весям: Тверь, Киев, Минск, Рославль,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р.п</a:t>
            </a:r>
            <a:r>
              <a:rPr lang="ru-RU" sz="1600" dirty="0">
                <a:latin typeface="Times New Roman" panose="02020603050405020304" pitchFamily="18" charset="0"/>
                <a:ea typeface="Calibri" panose="020F0502020204030204" pitchFamily="34" charset="0"/>
                <a:cs typeface="Times New Roman" panose="02020603050405020304" pitchFamily="18" charset="0"/>
              </a:rPr>
              <a:t>. Стеклянная Радица, п. Стодолище, Брянск, Томск, Коми, Светлогорск, Гродно, Рязань. Но многих мне не довелось видеть и знать.  Они остались на полях сражений, как дедушка Коля Демидов, или, еще детьми, были угнаны на работы в Германию, или, как тетя Тома Черногривая, была расстреляна немцами за связь с партизанами.  </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Я решила, что, хотя бы назвав этих мужественных людей, переживших годы суровых испытаний, победителей по сути, я отдам им маленькую толику долга памяти их поколению.</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Но и наше поколение не оставалось в долгу перед Родиной. Впереди встали и встают те, кто служил нашей отчизне, защищая ее в послевоенный период и защищает по сей день: мои братья, кадровые военные: полковник Юрий Сауткин (выпускник Общевойсковой академии имени М.В. Фрунзе), Борис Морозов (спецназ России) и Юрий Морозов (летчик России), мой племянник – Александр Морозов (ВДВ России). Есть на кого рассчитывать и полагаться</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sz="1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p:cNvSpPr txBox="1"/>
          <p:nvPr/>
        </p:nvSpPr>
        <p:spPr>
          <a:xfrm>
            <a:off x="134098" y="4003936"/>
            <a:ext cx="11057066" cy="1376724"/>
          </a:xfrm>
          <a:prstGeom prst="rect">
            <a:avLst/>
          </a:prstGeom>
          <a:noFill/>
        </p:spPr>
        <p:txBody>
          <a:bodyPr wrap="square" rtlCol="0">
            <a:spAutoFit/>
          </a:bodyPr>
          <a:lstStyle/>
          <a:p>
            <a:pPr indent="450215" algn="just">
              <a:lnSpc>
                <a:spcPct val="107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Однако в нашей семье и семьях близких мне людей в военном и трудовом строю стоят не только кадровые военные</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a:t>
            </a:r>
          </a:p>
          <a:p>
            <a:pPr indent="450215" algn="just">
              <a:lnSpc>
                <a:spcPct val="107000"/>
              </a:lnSpc>
              <a:spcAft>
                <a:spcPts val="0"/>
              </a:spcAft>
            </a:pPr>
            <a:r>
              <a:rPr lang="ru-RU" sz="1600" dirty="0" smtClean="0">
                <a:latin typeface="Times New Roman" panose="02020603050405020304" pitchFamily="18" charset="0"/>
                <a:ea typeface="Calibri" panose="020F0502020204030204" pitchFamily="34" charset="0"/>
                <a:cs typeface="Times New Roman" panose="02020603050405020304" pitchFamily="18" charset="0"/>
              </a:rPr>
              <a:t>Я </a:t>
            </a:r>
            <a:r>
              <a:rPr lang="ru-RU" sz="1600" dirty="0">
                <a:latin typeface="Times New Roman" panose="02020603050405020304" pitchFamily="18" charset="0"/>
                <a:ea typeface="Calibri" panose="020F0502020204030204" pitchFamily="34" charset="0"/>
                <a:cs typeface="Times New Roman" panose="02020603050405020304" pitchFamily="18" charset="0"/>
              </a:rPr>
              <a:t>хочу рассказать о моем дедушке Павле Федоровиче Демидове, моей бабушке Антонине (Нине) Ивановне Демидовой (Соколовой), моем папе Алексее Николаевиче Бурдыгине и моей маме Кларе Павловне Бурдыгиной (Демидовой) – участниках боевых сражений и тружениках </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тыла.</a:t>
            </a:r>
            <a:endParaRPr lang="ru-RU" sz="1200" dirty="0" smtClean="0">
              <a:latin typeface="Calibri" panose="020F0502020204030204" pitchFamily="34" charset="0"/>
              <a:ea typeface="Calibri" panose="020F0502020204030204" pitchFamily="34" charset="0"/>
              <a:cs typeface="Times New Roman" panose="02020603050405020304" pitchFamily="18" charset="0"/>
            </a:endParaRPr>
          </a:p>
          <a:p>
            <a:pPr lvl="0" indent="450215" algn="r">
              <a:lnSpc>
                <a:spcPct val="107000"/>
              </a:lnSpc>
            </a:pPr>
            <a:r>
              <a:rPr lang="ru-RU" sz="14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Чернобродова Людмила Алексеевна</a:t>
            </a:r>
            <a:r>
              <a:rPr lang="ru-RU" sz="1400" i="1" dirty="0">
                <a:solidFill>
                  <a:prstClr val="black"/>
                </a:solidFill>
                <a:latin typeface="Times New Roman" panose="02020603050405020304" pitchFamily="18" charset="0"/>
                <a:ea typeface="Times New Roman" panose="02020603050405020304" pitchFamily="18" charset="0"/>
              </a:rPr>
              <a:t>, </a:t>
            </a:r>
            <a:r>
              <a:rPr lang="ru-RU" sz="14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канд. экон. наук, доцент кафедры ГМКУ</a:t>
            </a:r>
            <a:endParaRPr lang="ru-RU" sz="1300" i="1" dirty="0">
              <a:solidFill>
                <a:prstClr val="black"/>
              </a:solidFill>
              <a:latin typeface="Times New Roman" panose="02020603050405020304" pitchFamily="18" charset="0"/>
              <a:ea typeface="Times New Roman" panose="02020603050405020304" pitchFamily="18" charset="0"/>
            </a:endParaRPr>
          </a:p>
        </p:txBody>
      </p:sp>
      <p:sp>
        <p:nvSpPr>
          <p:cNvPr id="9" name="TextBox 8"/>
          <p:cNvSpPr txBox="1"/>
          <p:nvPr/>
        </p:nvSpPr>
        <p:spPr>
          <a:xfrm>
            <a:off x="4946472" y="628517"/>
            <a:ext cx="4538162" cy="458459"/>
          </a:xfrm>
          <a:prstGeom prst="rect">
            <a:avLst/>
          </a:prstGeom>
          <a:noFill/>
        </p:spPr>
        <p:txBody>
          <a:bodyPr wrap="square" rtlCol="0">
            <a:spAutoFit/>
          </a:bodyPr>
          <a:lstStyle/>
          <a:p>
            <a:pPr algn="ctr">
              <a:lnSpc>
                <a:spcPct val="107000"/>
              </a:lnSpc>
            </a:pPr>
            <a:endParaRPr lang="ru-RU" sz="2400" dirty="0" smtClean="0">
              <a:solidFill>
                <a:srgbClr val="CC0000"/>
              </a:solidFill>
              <a:latin typeface="Futura-Bold" pitchFamily="2" charset="0"/>
            </a:endParaRPr>
          </a:p>
        </p:txBody>
      </p:sp>
    </p:spTree>
    <p:extLst>
      <p:ext uri="{BB962C8B-B14F-4D97-AF65-F5344CB8AC3E}">
        <p14:creationId xmlns:p14="http://schemas.microsoft.com/office/powerpoint/2010/main" val="194747225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192001" cy="6942222"/>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1239122"/>
          </a:xfrm>
          <a:prstGeom prst="rect">
            <a:avLst/>
          </a:prstGeom>
          <a:noFill/>
        </p:spPr>
        <p:txBody>
          <a:bodyPr wrap="square" rtlCol="0">
            <a:spAutoFit/>
          </a:bodyPr>
          <a:lstStyle/>
          <a:p>
            <a:pPr algn="ctr">
              <a:lnSpc>
                <a:spcPct val="107000"/>
              </a:lnSpc>
            </a:pPr>
            <a:r>
              <a:rPr lang="ru-RU" sz="3600" dirty="0">
                <a:solidFill>
                  <a:srgbClr val="CC0000"/>
                </a:solidFill>
                <a:latin typeface="Futura-Bold" pitchFamily="2" charset="0"/>
              </a:rPr>
              <a:t>Демидов </a:t>
            </a:r>
            <a:r>
              <a:rPr lang="ru-RU" sz="3600" dirty="0" smtClean="0">
                <a:solidFill>
                  <a:srgbClr val="CC0000"/>
                </a:solidFill>
                <a:latin typeface="Futura-Bold" pitchFamily="2" charset="0"/>
              </a:rPr>
              <a:t>Павел </a:t>
            </a:r>
            <a:r>
              <a:rPr lang="ru-RU" sz="3600" dirty="0">
                <a:solidFill>
                  <a:srgbClr val="CC0000"/>
                </a:solidFill>
                <a:latin typeface="Futura-Bold" pitchFamily="2" charset="0"/>
              </a:rPr>
              <a:t>Федорович </a:t>
            </a:r>
            <a:endParaRPr lang="ru-RU" sz="3600" dirty="0" smtClean="0">
              <a:solidFill>
                <a:srgbClr val="CC0000"/>
              </a:solidFill>
              <a:latin typeface="Futura-Bold" pitchFamily="2" charset="0"/>
            </a:endParaRPr>
          </a:p>
          <a:p>
            <a:pPr algn="ctr"/>
            <a:r>
              <a:rPr lang="en-US" sz="3600" dirty="0" smtClean="0">
                <a:solidFill>
                  <a:srgbClr val="CC0000"/>
                </a:solidFill>
                <a:latin typeface="Futura-Bold" pitchFamily="2" charset="0"/>
              </a:rPr>
              <a:t> </a:t>
            </a:r>
          </a:p>
        </p:txBody>
      </p:sp>
      <p:sp>
        <p:nvSpPr>
          <p:cNvPr id="7" name="TextBox 6"/>
          <p:cNvSpPr txBox="1"/>
          <p:nvPr/>
        </p:nvSpPr>
        <p:spPr>
          <a:xfrm>
            <a:off x="2455781" y="959277"/>
            <a:ext cx="9540810" cy="3240952"/>
          </a:xfrm>
          <a:prstGeom prst="rect">
            <a:avLst/>
          </a:prstGeom>
          <a:noFill/>
        </p:spPr>
        <p:txBody>
          <a:bodyPr wrap="square" rtlCol="0">
            <a:spAutoFit/>
          </a:bodyPr>
          <a:lstStyle/>
          <a:p>
            <a:pPr indent="450215" algn="just">
              <a:lnSpc>
                <a:spcPct val="107000"/>
              </a:lnSpc>
              <a:spcAft>
                <a:spcPts val="0"/>
              </a:spcAft>
            </a:pP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Дедушка родился в </a:t>
            </a:r>
            <a:r>
              <a:rPr lang="ru-RU" sz="1600" dirty="0">
                <a:latin typeface="Times New Roman" panose="02020603050405020304" pitchFamily="18" charset="0"/>
                <a:ea typeface="Calibri" panose="020F0502020204030204" pitchFamily="34" charset="0"/>
                <a:cs typeface="Times New Roman" panose="02020603050405020304" pitchFamily="18" charset="0"/>
              </a:rPr>
              <a:t>Смоленской </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области</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в семье рабочих</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 С </a:t>
            </a:r>
            <a:r>
              <a:rPr lang="ru-RU" sz="1600" dirty="0">
                <a:latin typeface="Times New Roman" panose="02020603050405020304" pitchFamily="18" charset="0"/>
                <a:ea typeface="Calibri" panose="020F0502020204030204" pitchFamily="34" charset="0"/>
                <a:cs typeface="Times New Roman" panose="02020603050405020304" pitchFamily="18" charset="0"/>
              </a:rPr>
              <a:t>12 лет трудился на стекольном заводе смоленщины, затем на Бытошевском стеклозаводе Брянской области. </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Член </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ВКП(б) с 1929 года. </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В </a:t>
            </a:r>
            <a:r>
              <a:rPr lang="ru-RU" sz="1600" dirty="0">
                <a:latin typeface="Times New Roman" panose="02020603050405020304" pitchFamily="18" charset="0"/>
                <a:ea typeface="Calibri" panose="020F0502020204030204" pitchFamily="34" charset="0"/>
                <a:cs typeface="Times New Roman" panose="02020603050405020304" pitchFamily="18" charset="0"/>
              </a:rPr>
              <a:t>1930 году заводским комитетом Бытошевского Стекольного завода командирован в Москву в Высшую школу профдвижения при ВЦСПС, где обучался в 1930-1931 гг. С 1931г. по 1933г. заведовал культотделом Центрального комитета Профессионального Союза рабочих стекольно-фарфоровой промышленности СССР, после чего  направлен в Московскую область в качестве 30-тысячника. С 1933г. по 1937г. работал председателем Веряевского сельсовета Пителинского района, позже до войны и в ее начальный период – секретарем Пителинского, </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Больше-Коровинского </a:t>
            </a:r>
            <a:r>
              <a:rPr lang="ru-RU" sz="1600" dirty="0">
                <a:latin typeface="Times New Roman" panose="02020603050405020304" pitchFamily="18" charset="0"/>
                <a:ea typeface="Calibri" panose="020F0502020204030204" pitchFamily="34" charset="0"/>
                <a:cs typeface="Times New Roman" panose="02020603050405020304" pitchFamily="18" charset="0"/>
              </a:rPr>
              <a:t>районов Рязанской области, Горловского района Московской области. Призван в ряды Советской армии в 1943 г. После окончания курсов комсостава Брянского военно-политического училища (под </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г.Горький</a:t>
            </a:r>
            <a:r>
              <a:rPr lang="ru-RU" sz="1600" dirty="0">
                <a:latin typeface="Times New Roman" panose="02020603050405020304" pitchFamily="18" charset="0"/>
                <a:ea typeface="Calibri" panose="020F0502020204030204" pitchFamily="34" charset="0"/>
                <a:cs typeface="Times New Roman" panose="02020603050405020304" pitchFamily="18" charset="0"/>
              </a:rPr>
              <a:t>) был назначен зам. начальника командира батальона стрелкового полка и состоял на действительной военной службе в составе стрелковой дивизии 3-го Белорусского фронта. </a:t>
            </a:r>
            <a:endParaRPr lang="ru-RU" sz="1600" dirty="0">
              <a:solidFill>
                <a:prstClr val="black"/>
              </a:solidFill>
              <a:ea typeface="Calibri" panose="020F0502020204030204" pitchFamily="34" charset="0"/>
              <a:cs typeface="Times New Roman" panose="02020603050405020304" pitchFamily="18" charset="0"/>
            </a:endParaRPr>
          </a:p>
        </p:txBody>
      </p:sp>
      <p:sp>
        <p:nvSpPr>
          <p:cNvPr id="8" name="TextBox 7"/>
          <p:cNvSpPr txBox="1"/>
          <p:nvPr/>
        </p:nvSpPr>
        <p:spPr>
          <a:xfrm>
            <a:off x="183214" y="4118341"/>
            <a:ext cx="11035920" cy="1624740"/>
          </a:xfrm>
          <a:prstGeom prst="rect">
            <a:avLst/>
          </a:prstGeom>
          <a:noFill/>
        </p:spPr>
        <p:txBody>
          <a:bodyPr wrap="square" rtlCol="0">
            <a:spAutoFit/>
          </a:bodyPr>
          <a:lstStyle/>
          <a:p>
            <a:pPr lvl="0" indent="450215" algn="just">
              <a:lnSpc>
                <a:spcPct val="107000"/>
              </a:lnSpc>
            </a:pP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Военно-исторический календарь пишет: «23.03.1945 войска 3-го Белорусского фронта продолжают бои на побережье залива Фриш-Гаф». Именно 23 марта 1945 года под заливом Фриш-Гаф в ходе артобстрела дед получил тяжелое ранение</a:t>
            </a: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a:t>
            </a:r>
          </a:p>
          <a:p>
            <a:pPr lvl="0" indent="450215" algn="just">
              <a:lnSpc>
                <a:spcPct val="107000"/>
              </a:lnSpc>
            </a:pPr>
            <a:r>
              <a:rPr lang="ru-RU" sz="1600" dirty="0" smtClean="0">
                <a:solidFill>
                  <a:prstClr val="black"/>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В 1945 году бои здесь проходили ожесточенные. Все бойцы, оказавшиеся в это время рядом, погибли. Дедушке, можно сказать, повезло. Долго лечился. Война для него закончилась уже после Победы. Вернулся из эвакогоспиталя домой только в июле 1945 г. Уволен в запас в звании лейтенанта. </a:t>
            </a:r>
            <a:endParaRPr lang="ru-RU" sz="1600" dirty="0" smtClean="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indent="450215" algn="ctr">
              <a:lnSpc>
                <a:spcPct val="107000"/>
              </a:lnSpc>
            </a:pP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Продолжение на следующем слайде</a:t>
            </a:r>
            <a:endParaRPr lang="ru-RU" sz="1300" i="1" dirty="0">
              <a:solidFill>
                <a:prstClr val="black"/>
              </a:solidFill>
              <a:latin typeface="Times New Roman" panose="02020603050405020304" pitchFamily="18" charset="0"/>
              <a:ea typeface="Times New Roman" panose="02020603050405020304" pitchFamily="18" charset="0"/>
            </a:endParaRPr>
          </a:p>
        </p:txBody>
      </p:sp>
      <p:sp>
        <p:nvSpPr>
          <p:cNvPr id="9" name="TextBox 8"/>
          <p:cNvSpPr txBox="1"/>
          <p:nvPr/>
        </p:nvSpPr>
        <p:spPr>
          <a:xfrm>
            <a:off x="4957105" y="535247"/>
            <a:ext cx="4538162" cy="458459"/>
          </a:xfrm>
          <a:prstGeom prst="rect">
            <a:avLst/>
          </a:prstGeom>
          <a:noFill/>
        </p:spPr>
        <p:txBody>
          <a:bodyPr wrap="square" rtlCol="0">
            <a:spAutoFit/>
          </a:bodyPr>
          <a:lstStyle/>
          <a:p>
            <a:pPr algn="ctr">
              <a:lnSpc>
                <a:spcPct val="107000"/>
              </a:lnSpc>
            </a:pPr>
            <a:r>
              <a:rPr lang="ru-RU" sz="2400" dirty="0" smtClean="0">
                <a:solidFill>
                  <a:srgbClr val="CC0000"/>
                </a:solidFill>
                <a:latin typeface="Futura-Bold" pitchFamily="2" charset="0"/>
              </a:rPr>
              <a:t>(1904 – 1960)</a:t>
            </a:r>
          </a:p>
        </p:txBody>
      </p:sp>
      <p:sp>
        <p:nvSpPr>
          <p:cNvPr id="12" name="Прямоугольник 11"/>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1" name="Рисунок 10"/>
          <p:cNvPicPr>
            <a:picLocks noChangeAspect="1"/>
          </p:cNvPicPr>
          <p:nvPr/>
        </p:nvPicPr>
        <p:blipFill>
          <a:blip r:embed="rId4" cstate="print">
            <a:extLst>
              <a:ext uri="{BEBA8EAE-BF5A-486C-A8C5-ECC9F3942E4B}">
                <a14:imgProps xmlns:a14="http://schemas.microsoft.com/office/drawing/2010/main">
                  <a14:imgLayer r:embed="rId5">
                    <a14:imgEffect>
                      <a14:brightnessContrast bright="13000"/>
                    </a14:imgEffect>
                  </a14:imgLayer>
                </a14:imgProps>
              </a:ext>
              <a:ext uri="{28A0092B-C50C-407E-A947-70E740481C1C}">
                <a14:useLocalDpi xmlns:a14="http://schemas.microsoft.com/office/drawing/2010/main" val="0"/>
              </a:ext>
            </a:extLst>
          </a:blip>
          <a:stretch>
            <a:fillRect/>
          </a:stretch>
        </p:blipFill>
        <p:spPr>
          <a:xfrm rot="5400000">
            <a:off x="-176365" y="1521281"/>
            <a:ext cx="2781664" cy="2041240"/>
          </a:xfrm>
          <a:prstGeom prst="rect">
            <a:avLst/>
          </a:prstGeom>
        </p:spPr>
      </p:pic>
    </p:spTree>
    <p:extLst>
      <p:ext uri="{BB962C8B-B14F-4D97-AF65-F5344CB8AC3E}">
        <p14:creationId xmlns:p14="http://schemas.microsoft.com/office/powerpoint/2010/main" val="378623481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1"/>
            <a:ext cx="12192001" cy="6858001"/>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1239122"/>
          </a:xfrm>
          <a:prstGeom prst="rect">
            <a:avLst/>
          </a:prstGeom>
          <a:noFill/>
        </p:spPr>
        <p:txBody>
          <a:bodyPr wrap="square" rtlCol="0">
            <a:spAutoFit/>
          </a:bodyPr>
          <a:lstStyle/>
          <a:p>
            <a:pPr algn="ctr">
              <a:lnSpc>
                <a:spcPct val="107000"/>
              </a:lnSpc>
            </a:pPr>
            <a:r>
              <a:rPr lang="ru-RU" sz="3600" dirty="0">
                <a:solidFill>
                  <a:srgbClr val="CC0000"/>
                </a:solidFill>
                <a:latin typeface="Futura-Bold" pitchFamily="2" charset="0"/>
              </a:rPr>
              <a:t>Демидов </a:t>
            </a:r>
            <a:r>
              <a:rPr lang="ru-RU" sz="3600" dirty="0" smtClean="0">
                <a:solidFill>
                  <a:srgbClr val="CC0000"/>
                </a:solidFill>
                <a:latin typeface="Futura-Bold" pitchFamily="2" charset="0"/>
              </a:rPr>
              <a:t>Павел Федорович </a:t>
            </a:r>
          </a:p>
          <a:p>
            <a:pPr algn="ctr"/>
            <a:r>
              <a:rPr lang="en-US" sz="3600" dirty="0" smtClean="0">
                <a:solidFill>
                  <a:srgbClr val="CC0000"/>
                </a:solidFill>
                <a:latin typeface="Futura-Bold" pitchFamily="2" charset="0"/>
              </a:rPr>
              <a:t> </a:t>
            </a:r>
          </a:p>
        </p:txBody>
      </p:sp>
      <p:sp>
        <p:nvSpPr>
          <p:cNvPr id="7" name="TextBox 6"/>
          <p:cNvSpPr txBox="1"/>
          <p:nvPr/>
        </p:nvSpPr>
        <p:spPr>
          <a:xfrm>
            <a:off x="2533426" y="658206"/>
            <a:ext cx="9540810" cy="3992311"/>
          </a:xfrm>
          <a:prstGeom prst="rect">
            <a:avLst/>
          </a:prstGeom>
          <a:noFill/>
        </p:spPr>
        <p:txBody>
          <a:bodyPr wrap="square" rtlCol="0">
            <a:spAutoFit/>
          </a:bodyPr>
          <a:lstStyle/>
          <a:p>
            <a:pPr indent="450215" algn="just">
              <a:lnSpc>
                <a:spcPct val="107000"/>
              </a:lnSpc>
              <a:spcAft>
                <a:spcPts val="0"/>
              </a:spcAft>
            </a:pPr>
            <a:endParaRPr lang="ru-RU" sz="1400" dirty="0" smtClean="0">
              <a:latin typeface="Times New Roman" panose="02020603050405020304" pitchFamily="18" charset="0"/>
              <a:ea typeface="Calibri" panose="020F0502020204030204" pitchFamily="34" charset="0"/>
              <a:cs typeface="Times New Roman" panose="02020603050405020304" pitchFamily="18" charset="0"/>
            </a:endParaRPr>
          </a:p>
          <a:p>
            <a:pPr lvl="0" indent="450215" algn="just">
              <a:lnSpc>
                <a:spcPct val="107000"/>
              </a:lnSpc>
            </a:pPr>
            <a:r>
              <a:rPr lang="ru-RU" sz="16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Был направлен на советско-партийную и хозяйственную работу, являлся председателем Захаровского райисполкома и Захаровского райкома партии. С 1956 г. работал директором совхоза имени 40 лет Октября Михайловского района. Это был сложный для рязанщины период – период выполнения и перевыполнения аграрных планов, период высоких наград за достойный доблестный труд (Рязанская область была награждена орденом Ленина), но и период тяжелейший работы. Деда я помню, как великого труженика, чуткого и отзывчивого человека. Он очень переживал за будущее сельского хозяйства. Ушел из жизни в возрасте 56 лет. Старые раны и новые рубцы.</a:t>
            </a:r>
          </a:p>
          <a:p>
            <a:pPr indent="450215" algn="just">
              <a:lnSpc>
                <a:spcPct val="107000"/>
              </a:lnSpc>
              <a:spcAft>
                <a:spcPts val="0"/>
              </a:spcAft>
            </a:pP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Бабушка Нина о нем говорила: «Таких людей – один на миллион». Она его не только любила всем сердцем, но и безмерно ценила и уважала  за человеческие качества. Этим ее словам я находила подтверждение всегда и везде. Деда любили и уважали буквально все за то, что свои силы и знания он отдавал служению людям, за честность и порядочность, скромность и высокую требовательность к себе, за то, что никогда не прятался за спины других.</a:t>
            </a:r>
            <a:endParaRPr lang="ru-RU" sz="1600" dirty="0" smtClean="0">
              <a:latin typeface="Calibri" panose="020F0502020204030204" pitchFamily="34" charset="0"/>
              <a:ea typeface="Calibri" panose="020F0502020204030204" pitchFamily="34" charset="0"/>
              <a:cs typeface="Times New Roman" panose="02020603050405020304" pitchFamily="18" charset="0"/>
            </a:endParaRPr>
          </a:p>
          <a:p>
            <a:pPr indent="179705" algn="just"/>
            <a:endParaRPr lang="ru-RU" sz="1600" dirty="0">
              <a:solidFill>
                <a:prstClr val="black"/>
              </a:solidFill>
              <a:ea typeface="Calibri" panose="020F0502020204030204" pitchFamily="34" charset="0"/>
              <a:cs typeface="Times New Roman" panose="02020603050405020304" pitchFamily="18" charset="0"/>
            </a:endParaRPr>
          </a:p>
          <a:p>
            <a:pPr indent="450215" algn="just"/>
            <a:endParaRPr lang="ru-RU" sz="1700" dirty="0">
              <a:solidFill>
                <a:prstClr val="black"/>
              </a:solidFill>
              <a:ea typeface="Calibri" panose="020F0502020204030204" pitchFamily="34" charset="0"/>
              <a:cs typeface="Times New Roman" panose="02020603050405020304" pitchFamily="18" charset="0"/>
            </a:endParaRPr>
          </a:p>
        </p:txBody>
      </p:sp>
      <p:sp>
        <p:nvSpPr>
          <p:cNvPr id="8" name="TextBox 7"/>
          <p:cNvSpPr txBox="1"/>
          <p:nvPr/>
        </p:nvSpPr>
        <p:spPr>
          <a:xfrm>
            <a:off x="114300" y="4090040"/>
            <a:ext cx="11035921" cy="1640193"/>
          </a:xfrm>
          <a:prstGeom prst="rect">
            <a:avLst/>
          </a:prstGeom>
          <a:noFill/>
        </p:spPr>
        <p:txBody>
          <a:bodyPr wrap="square" rtlCol="0">
            <a:spAutoFit/>
          </a:bodyPr>
          <a:lstStyle/>
          <a:p>
            <a:pPr indent="450215" algn="just">
              <a:lnSpc>
                <a:spcPct val="107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За боевые и трудовые заслуги Павел Федорович </a:t>
            </a:r>
            <a:r>
              <a:rPr lang="ru-RU" sz="1600" b="1" dirty="0">
                <a:latin typeface="Times New Roman" panose="02020603050405020304" pitchFamily="18" charset="0"/>
                <a:ea typeface="Calibri" panose="020F0502020204030204" pitchFamily="34" charset="0"/>
                <a:cs typeface="Times New Roman" panose="02020603050405020304" pitchFamily="18" charset="0"/>
              </a:rPr>
              <a:t>награжден</a:t>
            </a:r>
            <a:r>
              <a:rPr lang="ru-RU" sz="1600" dirty="0">
                <a:latin typeface="Times New Roman" panose="02020603050405020304" pitchFamily="18" charset="0"/>
                <a:ea typeface="Calibri" panose="020F0502020204030204" pitchFamily="34" charset="0"/>
                <a:cs typeface="Times New Roman" panose="02020603050405020304" pitchFamily="18" charset="0"/>
              </a:rPr>
              <a:t> орденом «Красная Звезда», медалью «За победу над Германией в Великой Отечественной войне 1941-1945 гг.»,  медалью «За доблестный и самоотверженный труд в Великой Отечественной войне 1941-1945 гг.», медалями ВДНХ СССР 1956 и 1960 гг., Почетными грамотами, в том числе – за отличные показатели в боевой и политической подготовке, за подготовку школ к сезону, за досрочное выполнение государственного плана 1958 г. </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indent="450215" algn="ctr">
              <a:lnSpc>
                <a:spcPct val="107000"/>
              </a:lnSpc>
            </a:pP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Чернобродова </a:t>
            </a:r>
            <a:r>
              <a:rPr lang="ru-RU" sz="14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Людмила Алексеевна</a:t>
            </a:r>
            <a:r>
              <a:rPr lang="ru-RU" sz="1400" i="1" dirty="0">
                <a:solidFill>
                  <a:prstClr val="black"/>
                </a:solidFill>
                <a:latin typeface="Times New Roman" panose="02020603050405020304" pitchFamily="18" charset="0"/>
                <a:ea typeface="Times New Roman" panose="02020603050405020304" pitchFamily="18" charset="0"/>
              </a:rPr>
              <a:t>, </a:t>
            </a: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канд</a:t>
            </a:r>
            <a:r>
              <a:rPr lang="ru-RU" sz="14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экон. наук, доцент кафедры ГМКУ</a:t>
            </a:r>
            <a:endParaRPr lang="ru-RU" sz="1300" i="1" dirty="0">
              <a:solidFill>
                <a:prstClr val="black"/>
              </a:solidFill>
              <a:latin typeface="Times New Roman" panose="02020603050405020304" pitchFamily="18" charset="0"/>
              <a:ea typeface="Times New Roman" panose="02020603050405020304" pitchFamily="18" charset="0"/>
            </a:endParaRPr>
          </a:p>
        </p:txBody>
      </p:sp>
      <p:sp>
        <p:nvSpPr>
          <p:cNvPr id="9" name="TextBox 8"/>
          <p:cNvSpPr txBox="1"/>
          <p:nvPr/>
        </p:nvSpPr>
        <p:spPr>
          <a:xfrm>
            <a:off x="4946472" y="628517"/>
            <a:ext cx="4538162" cy="458459"/>
          </a:xfrm>
          <a:prstGeom prst="rect">
            <a:avLst/>
          </a:prstGeom>
          <a:noFill/>
        </p:spPr>
        <p:txBody>
          <a:bodyPr wrap="square" rtlCol="0">
            <a:spAutoFit/>
          </a:bodyPr>
          <a:lstStyle/>
          <a:p>
            <a:pPr algn="ctr">
              <a:lnSpc>
                <a:spcPct val="107000"/>
              </a:lnSpc>
            </a:pPr>
            <a:endParaRPr lang="ru-RU" sz="2400" dirty="0" smtClean="0">
              <a:solidFill>
                <a:srgbClr val="CC0000"/>
              </a:solidFill>
              <a:latin typeface="Futura-Bold" pitchFamily="2" charset="0"/>
            </a:endParaRPr>
          </a:p>
        </p:txBody>
      </p:sp>
      <p:sp>
        <p:nvSpPr>
          <p:cNvPr id="12" name="Прямоугольник 11"/>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1" name="Рисунок 10"/>
          <p:cNvPicPr>
            <a:picLocks noChangeAspect="1"/>
          </p:cNvPicPr>
          <p:nvPr/>
        </p:nvPicPr>
        <p:blipFill rotWithShape="1">
          <a:blip r:embed="rId4" cstate="print">
            <a:lum contrast="20000"/>
            <a:extLst>
              <a:ext uri="{BEBA8EAE-BF5A-486C-A8C5-ECC9F3942E4B}">
                <a14:imgProps xmlns:a14="http://schemas.microsoft.com/office/drawing/2010/main">
                  <a14:imgLayer r:embed="rId5">
                    <a14:imgEffect>
                      <a14:brightnessContrast contrast="19000"/>
                    </a14:imgEffect>
                  </a14:imgLayer>
                </a14:imgProps>
              </a:ext>
              <a:ext uri="{28A0092B-C50C-407E-A947-70E740481C1C}">
                <a14:useLocalDpi xmlns:a14="http://schemas.microsoft.com/office/drawing/2010/main" val="0"/>
              </a:ext>
            </a:extLst>
          </a:blip>
          <a:srcRect l="-2595" t="-2306" r="2595" b="4903"/>
          <a:stretch/>
        </p:blipFill>
        <p:spPr>
          <a:xfrm rot="5400000">
            <a:off x="-177504" y="1458992"/>
            <a:ext cx="2850267" cy="2082170"/>
          </a:xfrm>
          <a:prstGeom prst="rect">
            <a:avLst/>
          </a:prstGeom>
        </p:spPr>
      </p:pic>
    </p:spTree>
    <p:extLst>
      <p:ext uri="{BB962C8B-B14F-4D97-AF65-F5344CB8AC3E}">
        <p14:creationId xmlns:p14="http://schemas.microsoft.com/office/powerpoint/2010/main" val="2258148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192001" cy="6942222"/>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1239122"/>
          </a:xfrm>
          <a:prstGeom prst="rect">
            <a:avLst/>
          </a:prstGeom>
          <a:noFill/>
        </p:spPr>
        <p:txBody>
          <a:bodyPr wrap="square" rtlCol="0">
            <a:spAutoFit/>
          </a:bodyPr>
          <a:lstStyle/>
          <a:p>
            <a:pPr algn="ctr">
              <a:lnSpc>
                <a:spcPct val="107000"/>
              </a:lnSpc>
            </a:pPr>
            <a:r>
              <a:rPr lang="ru-RU" sz="3600" dirty="0">
                <a:solidFill>
                  <a:srgbClr val="CC0000"/>
                </a:solidFill>
                <a:latin typeface="Futura-Bold" pitchFamily="2" charset="0"/>
              </a:rPr>
              <a:t>Демидова Антонина Ивановна </a:t>
            </a:r>
            <a:endParaRPr lang="ru-RU" sz="3600" dirty="0" smtClean="0">
              <a:solidFill>
                <a:srgbClr val="CC0000"/>
              </a:solidFill>
              <a:latin typeface="Futura-Bold" pitchFamily="2" charset="0"/>
            </a:endParaRPr>
          </a:p>
          <a:p>
            <a:pPr algn="ctr"/>
            <a:r>
              <a:rPr lang="en-US" sz="3600" dirty="0" smtClean="0">
                <a:solidFill>
                  <a:srgbClr val="CC0000"/>
                </a:solidFill>
                <a:latin typeface="Futura-Bold" pitchFamily="2" charset="0"/>
              </a:rPr>
              <a:t> </a:t>
            </a:r>
          </a:p>
        </p:txBody>
      </p:sp>
      <p:sp>
        <p:nvSpPr>
          <p:cNvPr id="7" name="TextBox 6"/>
          <p:cNvSpPr txBox="1"/>
          <p:nvPr/>
        </p:nvSpPr>
        <p:spPr>
          <a:xfrm>
            <a:off x="2553339" y="882258"/>
            <a:ext cx="9333861" cy="2714013"/>
          </a:xfrm>
          <a:prstGeom prst="rect">
            <a:avLst/>
          </a:prstGeom>
          <a:noFill/>
        </p:spPr>
        <p:txBody>
          <a:bodyPr wrap="square" rtlCol="0">
            <a:spAutoFit/>
          </a:bodyPr>
          <a:lstStyle/>
          <a:p>
            <a:pPr indent="450215" algn="just">
              <a:lnSpc>
                <a:spcPct val="107000"/>
              </a:lnSpc>
              <a:spcAft>
                <a:spcPts val="0"/>
              </a:spcAft>
            </a:pP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Бабушка родилась в 1908 г. в поселке </a:t>
            </a:r>
            <a:r>
              <a:rPr lang="ru-RU" sz="1600" dirty="0" err="1" smtClean="0">
                <a:latin typeface="Times New Roman" panose="02020603050405020304" pitchFamily="18" charset="0"/>
                <a:ea typeface="Calibri" panose="020F0502020204030204" pitchFamily="34" charset="0"/>
                <a:cs typeface="Times New Roman" panose="02020603050405020304" pitchFamily="18" charset="0"/>
              </a:rPr>
              <a:t>Ивот</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 Брянской области.</a:t>
            </a:r>
            <a:r>
              <a:rPr lang="ru-RU" sz="1200" dirty="0" smtClean="0">
                <a:latin typeface="Calibri" panose="020F0502020204030204" pitchFamily="34" charset="0"/>
                <a:ea typeface="Calibri" panose="020F0502020204030204" pitchFamily="34" charset="0"/>
                <a:cs typeface="Times New Roman" panose="02020603050405020304" pitchFamily="18" charset="0"/>
              </a:rPr>
              <a:t> </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Труженица тыла в период Великой Отечественной войны. С 18 лет – всегда, кроме фронта, вместе с дедом.</a:t>
            </a:r>
            <a:r>
              <a:rPr lang="ru-RU" sz="1600" dirty="0" smtClean="0">
                <a:latin typeface="Calibri" panose="020F0502020204030204" pitchFamily="34" charset="0"/>
                <a:ea typeface="Calibri" panose="020F0502020204030204" pitchFamily="34" charset="0"/>
                <a:cs typeface="Times New Roman" panose="02020603050405020304" pitchFamily="18" charset="0"/>
              </a:rPr>
              <a:t> </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Моим друзьям представлялась так: «А я просто бабушка». Человек общительный, активный, исключительно неравнодушный, всегда помогавшая всем, кто в этом нуждался. Умела и любила хорошо делать практически все: прекрасно готовила, шила, лечила, учила, воспитывала, спасала, держала хозяйство, пела, плясала, читала стихи, но никогда не читала нравоучений. Говорила пословицами и поговорками: «Жизнь прожить – не поле перейти», «Победней, да почестней». Обожала и жалела детей и внуков, о правнуках говорила взахлеб. От природы имела огромный организаторский талант. За свою жизнь заведовала швейной мастерской, сельским клубом, руководила творческими танцевальными коллективами, которые еще до войны занимали призовые места на олимпиадах и фестивалях ВДНХ СССР, была их активным участником.  </a:t>
            </a:r>
            <a:endParaRPr lang="ru-RU" sz="1600" dirty="0">
              <a:solidFill>
                <a:prstClr val="black"/>
              </a:solidFill>
              <a:ea typeface="Calibri" panose="020F0502020204030204" pitchFamily="34" charset="0"/>
              <a:cs typeface="Times New Roman" panose="02020603050405020304" pitchFamily="18" charset="0"/>
            </a:endParaRPr>
          </a:p>
        </p:txBody>
      </p:sp>
      <p:sp>
        <p:nvSpPr>
          <p:cNvPr id="8" name="TextBox 7"/>
          <p:cNvSpPr txBox="1"/>
          <p:nvPr/>
        </p:nvSpPr>
        <p:spPr>
          <a:xfrm>
            <a:off x="185182" y="3541679"/>
            <a:ext cx="11360824" cy="2381165"/>
          </a:xfrm>
          <a:prstGeom prst="rect">
            <a:avLst/>
          </a:prstGeom>
          <a:noFill/>
        </p:spPr>
        <p:txBody>
          <a:bodyPr wrap="square" rtlCol="0">
            <a:spAutoFit/>
          </a:bodyPr>
          <a:lstStyle/>
          <a:p>
            <a:pPr indent="450215" algn="just">
              <a:lnSpc>
                <a:spcPct val="107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По рассказам бабушки, ставить танцы им помогала сама Галина Уланова. А лекции для руководителей сельских клубов читала Н.К. Крупская. </a:t>
            </a:r>
          </a:p>
          <a:p>
            <a:pPr indent="450215" algn="just">
              <a:lnSpc>
                <a:spcPct val="107000"/>
              </a:lnSpc>
              <a:spcAft>
                <a:spcPts val="0"/>
              </a:spcAft>
            </a:pPr>
            <a:r>
              <a:rPr lang="ru-RU" sz="1600" dirty="0">
                <a:latin typeface="Times New Roman" panose="02020603050405020304" pitchFamily="18" charset="0"/>
                <a:ea typeface="Calibri" panose="020F0502020204030204" pitchFamily="34" charset="0"/>
                <a:cs typeface="Times New Roman" panose="02020603050405020304" pitchFamily="18" charset="0"/>
              </a:rPr>
              <a:t>В годы войны работала директором детского садика. Однажды сказала мне: «Мила, больше всего в жизни я горжусь тем, что во время войны ни один ребенок у меня не умер и не пострадал». </a:t>
            </a:r>
            <a:endParaRPr lang="ru-RU" sz="1600" b="1" dirty="0" smtClean="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07000"/>
              </a:lnSpc>
              <a:spcAft>
                <a:spcPts val="0"/>
              </a:spcAft>
            </a:pPr>
            <a:r>
              <a:rPr lang="ru-RU" sz="1600" b="1" dirty="0" smtClean="0">
                <a:latin typeface="Times New Roman" panose="02020603050405020304" pitchFamily="18" charset="0"/>
                <a:ea typeface="Calibri" panose="020F0502020204030204" pitchFamily="34" charset="0"/>
                <a:cs typeface="Times New Roman" panose="02020603050405020304" pitchFamily="18" charset="0"/>
              </a:rPr>
              <a:t>Награждена</a:t>
            </a:r>
            <a:r>
              <a:rPr lang="ru-RU" sz="1600" dirty="0">
                <a:latin typeface="Times New Roman" panose="02020603050405020304" pitchFamily="18" charset="0"/>
                <a:ea typeface="Calibri" panose="020F0502020204030204" pitchFamily="34" charset="0"/>
                <a:cs typeface="Times New Roman" panose="02020603050405020304" pitchFamily="18" charset="0"/>
              </a:rPr>
              <a:t>: медалью «За доблестный труд в Великой Отечественной войне 1941-1945 гг.», медалью «Участнику трудового фронта. 40 лет победы в Великой отечественной войне 1941-1945 гг.», знаком СССР «За трудовое отличие». </a:t>
            </a:r>
            <a:endParaRPr lang="ru-RU" sz="1600" dirty="0" smtClean="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07000"/>
              </a:lnSpc>
              <a:spcAft>
                <a:spcPts val="0"/>
              </a:spcAft>
            </a:pPr>
            <a:r>
              <a:rPr lang="ru-RU" sz="1600" dirty="0" smtClean="0">
                <a:latin typeface="Times New Roman" panose="02020603050405020304" pitchFamily="18" charset="0"/>
                <a:ea typeface="Calibri" panose="020F0502020204030204" pitchFamily="34" charset="0"/>
                <a:cs typeface="Times New Roman" panose="02020603050405020304" pitchFamily="18" charset="0"/>
              </a:rPr>
              <a:t>О </a:t>
            </a:r>
            <a:r>
              <a:rPr lang="ru-RU" sz="1600" dirty="0">
                <a:latin typeface="Times New Roman" panose="02020603050405020304" pitchFamily="18" charset="0"/>
                <a:ea typeface="Calibri" panose="020F0502020204030204" pitchFamily="34" charset="0"/>
                <a:cs typeface="Times New Roman" panose="02020603050405020304" pitchFamily="18" charset="0"/>
              </a:rPr>
              <a:t>таких людях обычно говорят: «Соль земли</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sz="1600" dirty="0" smtClean="0">
              <a:latin typeface="Calibri" panose="020F0502020204030204" pitchFamily="34" charset="0"/>
              <a:ea typeface="Calibri" panose="020F0502020204030204" pitchFamily="34" charset="0"/>
              <a:cs typeface="Times New Roman" panose="02020603050405020304" pitchFamily="18" charset="0"/>
            </a:endParaRPr>
          </a:p>
          <a:p>
            <a:pPr indent="450215" algn="ctr">
              <a:lnSpc>
                <a:spcPct val="107000"/>
              </a:lnSpc>
              <a:spcAft>
                <a:spcPts val="0"/>
              </a:spcAft>
            </a:pP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Чернобродова Людмила Алексеевна</a:t>
            </a:r>
            <a:r>
              <a:rPr lang="ru-RU" sz="1400" i="1" dirty="0" smtClean="0">
                <a:solidFill>
                  <a:prstClr val="black"/>
                </a:solidFill>
                <a:latin typeface="Times New Roman" panose="02020603050405020304" pitchFamily="18" charset="0"/>
                <a:ea typeface="Times New Roman" panose="02020603050405020304" pitchFamily="18" charset="0"/>
              </a:rPr>
              <a:t>, </a:t>
            </a:r>
            <a:r>
              <a:rPr lang="ru-RU" sz="14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канд. экон. наук, </a:t>
            </a: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доцент </a:t>
            </a:r>
            <a:r>
              <a:rPr lang="ru-RU" sz="14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кафедры </a:t>
            </a: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ГМКУ</a:t>
            </a:r>
          </a:p>
          <a:p>
            <a:pPr indent="450215" algn="ctr">
              <a:lnSpc>
                <a:spcPct val="107000"/>
              </a:lnSpc>
              <a:spcAft>
                <a:spcPts val="0"/>
              </a:spcAft>
            </a:pP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(на фото слева направо </a:t>
            </a:r>
            <a:r>
              <a:rPr lang="ru-RU" sz="1200" i="1" dirty="0" smtClean="0">
                <a:latin typeface="Times New Roman" panose="02020603050405020304" pitchFamily="18" charset="0"/>
                <a:ea typeface="Calibri" panose="020F0502020204030204" pitchFamily="34" charset="0"/>
              </a:rPr>
              <a:t>Демидовы </a:t>
            </a:r>
            <a:r>
              <a:rPr lang="ru-RU" sz="1200" i="1" dirty="0">
                <a:latin typeface="Times New Roman" panose="02020603050405020304" pitchFamily="18" charset="0"/>
                <a:ea typeface="Calibri" panose="020F0502020204030204" pitchFamily="34" charset="0"/>
              </a:rPr>
              <a:t>Антонина Ивановна, Павел Федорович, Клара Павловна </a:t>
            </a:r>
            <a:r>
              <a:rPr lang="ru-RU" sz="1200" i="1" dirty="0" smtClean="0">
                <a:latin typeface="Times New Roman" panose="02020603050405020304" pitchFamily="18" charset="0"/>
                <a:ea typeface="Calibri" panose="020F0502020204030204" pitchFamily="34" charset="0"/>
              </a:rPr>
              <a:t>)</a:t>
            </a:r>
            <a:endParaRPr lang="ru-RU" sz="1300" i="1" dirty="0">
              <a:solidFill>
                <a:prstClr val="black"/>
              </a:solidFill>
              <a:latin typeface="Times New Roman" panose="02020603050405020304" pitchFamily="18" charset="0"/>
              <a:ea typeface="Times New Roman" panose="02020603050405020304" pitchFamily="18" charset="0"/>
            </a:endParaRPr>
          </a:p>
        </p:txBody>
      </p:sp>
      <p:sp>
        <p:nvSpPr>
          <p:cNvPr id="10" name="Прямоугольник 9"/>
          <p:cNvSpPr/>
          <p:nvPr/>
        </p:nvSpPr>
        <p:spPr>
          <a:xfrm>
            <a:off x="185182" y="1003266"/>
            <a:ext cx="2257767" cy="249001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8"/>
          <p:cNvPicPr>
            <a:picLocks noChangeAspect="1"/>
          </p:cNvPicPr>
          <p:nvPr/>
        </p:nvPicPr>
        <p:blipFill>
          <a:blip r:embed="rId4" cstate="print">
            <a:lum bright="5000"/>
            <a:extLst>
              <a:ext uri="{BEBA8EAE-BF5A-486C-A8C5-ECC9F3942E4B}">
                <a14:imgProps xmlns:a14="http://schemas.microsoft.com/office/drawing/2010/main">
                  <a14:imgLayer r:embed="rId5">
                    <a14:imgEffect>
                      <a14:brightnessContrast bright="4000"/>
                    </a14:imgEffect>
                  </a14:imgLayer>
                </a14:imgProps>
              </a:ext>
              <a:ext uri="{28A0092B-C50C-407E-A947-70E740481C1C}">
                <a14:useLocalDpi xmlns:a14="http://schemas.microsoft.com/office/drawing/2010/main" val="0"/>
              </a:ext>
            </a:extLst>
          </a:blip>
          <a:stretch>
            <a:fillRect/>
          </a:stretch>
        </p:blipFill>
        <p:spPr>
          <a:xfrm>
            <a:off x="187150" y="1030618"/>
            <a:ext cx="2228223" cy="2435314"/>
          </a:xfrm>
          <a:prstGeom prst="rect">
            <a:avLst/>
          </a:prstGeom>
        </p:spPr>
      </p:pic>
    </p:spTree>
    <p:extLst>
      <p:ext uri="{BB962C8B-B14F-4D97-AF65-F5344CB8AC3E}">
        <p14:creationId xmlns:p14="http://schemas.microsoft.com/office/powerpoint/2010/main" val="147008964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1"/>
            <a:ext cx="12292445" cy="7055428"/>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2701055" y="38645"/>
            <a:ext cx="9248490" cy="641842"/>
          </a:xfrm>
          <a:prstGeom prst="rect">
            <a:avLst/>
          </a:prstGeom>
          <a:noFill/>
        </p:spPr>
        <p:txBody>
          <a:bodyPr wrap="square" rtlCol="0">
            <a:spAutoFit/>
          </a:bodyPr>
          <a:lstStyle/>
          <a:p>
            <a:pPr lvl="0" algn="ctr">
              <a:lnSpc>
                <a:spcPct val="107000"/>
              </a:lnSpc>
            </a:pPr>
            <a:r>
              <a:rPr lang="ru-RU" sz="3600" dirty="0" smtClean="0">
                <a:solidFill>
                  <a:srgbClr val="CC0000"/>
                </a:solidFill>
                <a:latin typeface="Futura-Bold" pitchFamily="2" charset="0"/>
              </a:rPr>
              <a:t>Бурдыгин Алексей Николаевич</a:t>
            </a:r>
            <a:endParaRPr lang="en-US" sz="3600" dirty="0" smtClean="0">
              <a:solidFill>
                <a:srgbClr val="CC0000"/>
              </a:solidFill>
              <a:latin typeface="Futura-Bold" pitchFamily="2" charset="0"/>
            </a:endParaRPr>
          </a:p>
        </p:txBody>
      </p:sp>
      <p:sp>
        <p:nvSpPr>
          <p:cNvPr id="7" name="TextBox 6"/>
          <p:cNvSpPr txBox="1"/>
          <p:nvPr/>
        </p:nvSpPr>
        <p:spPr>
          <a:xfrm>
            <a:off x="2553339" y="764477"/>
            <a:ext cx="9540810" cy="3778727"/>
          </a:xfrm>
          <a:prstGeom prst="rect">
            <a:avLst/>
          </a:prstGeom>
          <a:noFill/>
        </p:spPr>
        <p:txBody>
          <a:bodyPr wrap="square" rtlCol="0">
            <a:spAutoFit/>
          </a:bodyPr>
          <a:lstStyle/>
          <a:p>
            <a:pPr indent="450215" algn="just">
              <a:lnSpc>
                <a:spcPct val="107000"/>
              </a:lnSpc>
              <a:spcAft>
                <a:spcPts val="0"/>
              </a:spcAft>
            </a:pPr>
            <a:r>
              <a:rPr lang="ru-RU" sz="1400" dirty="0" smtClean="0">
                <a:latin typeface="Times New Roman" panose="02020603050405020304" pitchFamily="18" charset="0"/>
                <a:ea typeface="Calibri" panose="020F0502020204030204" pitchFamily="34" charset="0"/>
                <a:cs typeface="Times New Roman" panose="02020603050405020304" pitchFamily="18" charset="0"/>
              </a:rPr>
              <a:t>Папа</a:t>
            </a:r>
            <a:r>
              <a:rPr lang="ru-RU" sz="1400" b="1" dirty="0" smtClean="0">
                <a:latin typeface="Times New Roman" panose="02020603050405020304" pitchFamily="18" charset="0"/>
                <a:ea typeface="Calibri" panose="020F0502020204030204" pitchFamily="34" charset="0"/>
                <a:cs typeface="Times New Roman" panose="02020603050405020304" pitchFamily="18" charset="0"/>
              </a:rPr>
              <a:t> родился в </a:t>
            </a:r>
            <a:r>
              <a:rPr lang="ru-RU" sz="1400" dirty="0">
                <a:latin typeface="Times New Roman" panose="02020603050405020304" pitchFamily="18" charset="0"/>
                <a:ea typeface="Calibri" panose="020F0502020204030204" pitchFamily="34" charset="0"/>
                <a:cs typeface="Times New Roman" panose="02020603050405020304" pitchFamily="18" charset="0"/>
              </a:rPr>
              <a:t>1918 г</a:t>
            </a:r>
            <a:r>
              <a:rPr lang="ru-RU" sz="14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1400" dirty="0">
                <a:latin typeface="Times New Roman" panose="02020603050405020304" pitchFamily="18" charset="0"/>
                <a:ea typeface="Calibri" panose="020F0502020204030204" pitchFamily="34" charset="0"/>
                <a:cs typeface="Times New Roman" panose="02020603050405020304" pitchFamily="18" charset="0"/>
              </a:rPr>
              <a:t>- с. Инная Слобода Шацкого района Рязанской области. До войны учился в Шацком техникуме полеводства. В 1937 г. поступил в Военную летную школу. В 1940-1942 гг. работал преподавателем истории, а затем директором школы в с. Огарево-</a:t>
            </a:r>
            <a:r>
              <a:rPr lang="ru-RU" sz="1400" dirty="0" err="1">
                <a:latin typeface="Times New Roman" panose="02020603050405020304" pitchFamily="18" charset="0"/>
                <a:ea typeface="Calibri" panose="020F0502020204030204" pitchFamily="34" charset="0"/>
                <a:cs typeface="Times New Roman" panose="02020603050405020304" pitchFamily="18" charset="0"/>
              </a:rPr>
              <a:t>Почково</a:t>
            </a:r>
            <a:r>
              <a:rPr lang="ru-RU" sz="1400" dirty="0">
                <a:latin typeface="Times New Roman" panose="02020603050405020304" pitchFamily="18" charset="0"/>
                <a:ea typeface="Calibri" panose="020F0502020204030204" pitchFamily="34" charset="0"/>
                <a:cs typeface="Times New Roman" panose="02020603050405020304" pitchFamily="18" charset="0"/>
              </a:rPr>
              <a:t> Сасовского района Рязанской области. Являлся оперуполномоченным по Сасовскому райотделу НКВД.</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0"/>
              </a:spcAft>
            </a:pPr>
            <a:r>
              <a:rPr lang="ru-RU" sz="1400" dirty="0">
                <a:latin typeface="Times New Roman" panose="02020603050405020304" pitchFamily="18" charset="0"/>
                <a:ea typeface="Calibri" panose="020F0502020204030204" pitchFamily="34" charset="0"/>
                <a:cs typeface="Times New Roman" panose="02020603050405020304" pitchFamily="18" charset="0"/>
              </a:rPr>
              <a:t>В действующей армии – с 1942 г. Лейтенант.  После учебы в Москве как  сотрудник МГБ был направлен в Белоруссию с целью участия в спецмероприятиях, проведения контрразведывательной деятельности, выявления карателей и фашистских пособников. В 1943 г. участвовал в операции по уничтожению гауляйтера - генерал-комиссара Белоруссии Вильгельма Ку́бе. Я всегда соотносила рассказы об этом периоде деятельности папы с действиями героев книги В.О.Богомолова «В августе сорок четвёртого</a:t>
            </a:r>
            <a:r>
              <a:rPr lang="ru-RU" sz="1400" dirty="0" smtClean="0">
                <a:latin typeface="Times New Roman" panose="02020603050405020304" pitchFamily="18" charset="0"/>
                <a:ea typeface="Calibri" panose="020F0502020204030204" pitchFamily="34" charset="0"/>
                <a:cs typeface="Times New Roman" panose="02020603050405020304" pitchFamily="18" charset="0"/>
              </a:rPr>
              <a:t>».</a:t>
            </a:r>
            <a:r>
              <a:rPr lang="ru-RU" sz="1400" dirty="0" smtClean="0">
                <a:latin typeface="Calibri" panose="020F0502020204030204" pitchFamily="34" charset="0"/>
                <a:ea typeface="Calibri" panose="020F0502020204030204" pitchFamily="34" charset="0"/>
                <a:cs typeface="Times New Roman" panose="02020603050405020304" pitchFamily="18" charset="0"/>
              </a:rPr>
              <a:t> </a:t>
            </a:r>
            <a:r>
              <a:rPr lang="ru-RU" sz="1400" dirty="0" smtClean="0">
                <a:latin typeface="Times New Roman" panose="02020603050405020304" pitchFamily="18" charset="0"/>
                <a:ea typeface="Calibri" panose="020F0502020204030204" pitchFamily="34" charset="0"/>
                <a:cs typeface="Times New Roman" panose="02020603050405020304" pitchFamily="18" charset="0"/>
              </a:rPr>
              <a:t>После </a:t>
            </a:r>
            <a:r>
              <a:rPr lang="ru-RU" sz="1400" dirty="0">
                <a:latin typeface="Times New Roman" panose="02020603050405020304" pitchFamily="18" charset="0"/>
                <a:ea typeface="Calibri" panose="020F0502020204030204" pitchFamily="34" charset="0"/>
                <a:cs typeface="Times New Roman" panose="02020603050405020304" pitchFamily="18" charset="0"/>
              </a:rPr>
              <a:t>освобождения 4 июля 1944 г. Минска  в ходе операции, проведенной войсками 3-го Белорусского фронта под командованием генерала армии Ивана Черняховского (и при участии других фронтов) воевал в составе войск 3-го Белорусского фронта.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0"/>
              </a:spcAft>
            </a:pPr>
            <a:r>
              <a:rPr lang="ru-RU" sz="1400" dirty="0">
                <a:latin typeface="Times New Roman" panose="02020603050405020304" pitchFamily="18" charset="0"/>
                <a:ea typeface="Calibri" panose="020F0502020204030204" pitchFamily="34" charset="0"/>
                <a:cs typeface="Times New Roman" panose="02020603050405020304" pitchFamily="18" charset="0"/>
              </a:rPr>
              <a:t>По окончании боевых действий продолжил учебу в Белорусском госуниверситете (г</a:t>
            </a:r>
            <a:r>
              <a:rPr lang="ru-RU" sz="1400" dirty="0" smtClean="0">
                <a:latin typeface="Times New Roman" panose="02020603050405020304" pitchFamily="18" charset="0"/>
                <a:ea typeface="Calibri" panose="020F0502020204030204" pitchFamily="34" charset="0"/>
                <a:cs typeface="Times New Roman" panose="02020603050405020304" pitchFamily="18" charset="0"/>
              </a:rPr>
              <a:t>. Минск</a:t>
            </a:r>
            <a:r>
              <a:rPr lang="ru-RU" sz="1400" dirty="0">
                <a:latin typeface="Times New Roman" panose="02020603050405020304" pitchFamily="18" charset="0"/>
                <a:ea typeface="Calibri" panose="020F0502020204030204" pitchFamily="34" charset="0"/>
                <a:cs typeface="Times New Roman" panose="02020603050405020304" pitchFamily="18" charset="0"/>
              </a:rPr>
              <a:t>), а затем в Рязанском государственном педагогическом институте, который закончил в 1948г. До 1954 г. работал завучем Рязанской школы художественно-отделочных работ, лектором обкома КПСС. </a:t>
            </a:r>
          </a:p>
          <a:p>
            <a:pPr indent="450215" algn="just">
              <a:lnSpc>
                <a:spcPct val="107000"/>
              </a:lnSpc>
              <a:spcAft>
                <a:spcPts val="0"/>
              </a:spcAft>
            </a:pP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indent="450215" algn="just"/>
            <a:endParaRPr lang="ru-RU" sz="1700" dirty="0">
              <a:solidFill>
                <a:prstClr val="black"/>
              </a:solidFill>
              <a:ea typeface="Calibri" panose="020F0502020204030204" pitchFamily="34" charset="0"/>
              <a:cs typeface="Times New Roman" panose="02020603050405020304" pitchFamily="18" charset="0"/>
            </a:endParaRPr>
          </a:p>
        </p:txBody>
      </p:sp>
      <p:sp>
        <p:nvSpPr>
          <p:cNvPr id="8" name="TextBox 7"/>
          <p:cNvSpPr txBox="1"/>
          <p:nvPr/>
        </p:nvSpPr>
        <p:spPr>
          <a:xfrm>
            <a:off x="-1" y="3908668"/>
            <a:ext cx="11367655" cy="2035301"/>
          </a:xfrm>
          <a:prstGeom prst="rect">
            <a:avLst/>
          </a:prstGeom>
          <a:noFill/>
        </p:spPr>
        <p:txBody>
          <a:bodyPr wrap="square" rtlCol="0">
            <a:spAutoFit/>
          </a:bodyPr>
          <a:lstStyle/>
          <a:p>
            <a:pPr lvl="0" indent="450215" algn="just">
              <a:lnSpc>
                <a:spcPct val="107000"/>
              </a:lnSpc>
            </a:pPr>
            <a:r>
              <a:rPr lang="ru-RU" sz="14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В 1954 г. закончил Высшую партийную школу при ЦК КПСС в Москве, после чего заведовал лекторской группой Рязанского обкома КПСС. Занимался научной работой. Преподавал историю и являлся секретарем парторганизации РГПИ. Вспоминаю папу как человека умного, доброго, от природы крепкого, высоко ценящего дружбу, с богатым чувством юмора. С ним было легко и весело пойти на речку, за грибами, в поход. Любил и ценил природу, умея передать это чувство детям. </a:t>
            </a:r>
            <a:endParaRPr lang="ru-RU" sz="14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0"/>
              </a:spcAft>
            </a:pPr>
            <a:r>
              <a:rPr lang="ru-RU" sz="1600" b="1" dirty="0" smtClean="0">
                <a:latin typeface="Times New Roman" panose="02020603050405020304" pitchFamily="18" charset="0"/>
                <a:ea typeface="Calibri" panose="020F0502020204030204" pitchFamily="34" charset="0"/>
                <a:cs typeface="Times New Roman" panose="02020603050405020304" pitchFamily="18" charset="0"/>
              </a:rPr>
              <a:t>Награды</a:t>
            </a:r>
            <a:r>
              <a:rPr lang="ru-RU" sz="1600" dirty="0">
                <a:latin typeface="Times New Roman" panose="02020603050405020304" pitchFamily="18" charset="0"/>
                <a:ea typeface="Calibri" panose="020F0502020204030204" pitchFamily="34" charset="0"/>
                <a:cs typeface="Times New Roman" panose="02020603050405020304" pitchFamily="18" charset="0"/>
              </a:rPr>
              <a:t>: Орден «Красная Звезда», медаль «За победу над Германией в Великой Отечественной войне 1941-1945 гг.», медаль «За доблестный труд в Великой Отечественной войне 1941-1945 гг.»,  медаль «Двадцать лет победы в Великой отечественной войне 1941-1945 гг</a:t>
            </a:r>
            <a:r>
              <a:rPr lang="ru-RU" sz="1600" dirty="0" smtClean="0">
                <a:latin typeface="Times New Roman" panose="02020603050405020304" pitchFamily="18" charset="0"/>
                <a:ea typeface="Calibri" panose="020F0502020204030204" pitchFamily="34" charset="0"/>
                <a:cs typeface="Times New Roman" panose="02020603050405020304" pitchFamily="18" charset="0"/>
              </a:rPr>
              <a:t>.».</a:t>
            </a:r>
          </a:p>
          <a:p>
            <a:pPr indent="450215" algn="ctr">
              <a:lnSpc>
                <a:spcPct val="107000"/>
              </a:lnSpc>
              <a:spcAft>
                <a:spcPts val="0"/>
              </a:spcAft>
            </a:pP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Чернобродова </a:t>
            </a:r>
            <a:r>
              <a:rPr lang="ru-RU" sz="14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Людмила Алексеевна</a:t>
            </a:r>
            <a:r>
              <a:rPr lang="ru-RU" sz="1400" i="1" dirty="0">
                <a:solidFill>
                  <a:prstClr val="black"/>
                </a:solidFill>
                <a:latin typeface="Times New Roman" panose="02020603050405020304" pitchFamily="18" charset="0"/>
                <a:ea typeface="Times New Roman" panose="02020603050405020304" pitchFamily="18" charset="0"/>
              </a:rPr>
              <a:t>, </a:t>
            </a:r>
            <a:r>
              <a:rPr lang="ru-RU" sz="14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канд</a:t>
            </a:r>
            <a:r>
              <a:rPr lang="ru-RU" sz="14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экон. наук, доцент кафедры ГМКУ</a:t>
            </a:r>
            <a:endParaRPr lang="ru-RU" sz="1300" i="1" dirty="0">
              <a:solidFill>
                <a:prstClr val="black"/>
              </a:solidFill>
              <a:latin typeface="Times New Roman" panose="02020603050405020304" pitchFamily="18" charset="0"/>
              <a:ea typeface="Times New Roman" panose="02020603050405020304" pitchFamily="18" charset="0"/>
            </a:endParaRPr>
          </a:p>
        </p:txBody>
      </p:sp>
      <p:sp>
        <p:nvSpPr>
          <p:cNvPr id="10" name="Прямоугольник 9"/>
          <p:cNvSpPr/>
          <p:nvPr/>
        </p:nvSpPr>
        <p:spPr>
          <a:xfrm>
            <a:off x="183214" y="1127005"/>
            <a:ext cx="2171830"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4" cstate="print">
            <a:extLst>
              <a:ext uri="{BEBA8EAE-BF5A-486C-A8C5-ECC9F3942E4B}">
                <a14:imgProps xmlns:a14="http://schemas.microsoft.com/office/drawing/2010/main">
                  <a14:imgLayer r:embed="rId5">
                    <a14:imgEffect>
                      <a14:brightnessContrast bright="9000" contrast="18000"/>
                    </a14:imgEffect>
                  </a14:imgLayer>
                </a14:imgProps>
              </a:ext>
              <a:ext uri="{28A0092B-C50C-407E-A947-70E740481C1C}">
                <a14:useLocalDpi xmlns:a14="http://schemas.microsoft.com/office/drawing/2010/main" val="0"/>
              </a:ext>
            </a:extLst>
          </a:blip>
          <a:stretch>
            <a:fillRect/>
          </a:stretch>
        </p:blipFill>
        <p:spPr>
          <a:xfrm rot="5400000">
            <a:off x="-127612" y="1468708"/>
            <a:ext cx="2775779" cy="2126832"/>
          </a:xfrm>
          <a:prstGeom prst="rect">
            <a:avLst/>
          </a:prstGeom>
        </p:spPr>
      </p:pic>
    </p:spTree>
    <p:extLst>
      <p:ext uri="{BB962C8B-B14F-4D97-AF65-F5344CB8AC3E}">
        <p14:creationId xmlns:p14="http://schemas.microsoft.com/office/powerpoint/2010/main" val="243429775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1"/>
            <a:ext cx="12192001" cy="6858001"/>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2674096" y="38645"/>
            <a:ext cx="9213103" cy="2227085"/>
          </a:xfrm>
          <a:prstGeom prst="rect">
            <a:avLst/>
          </a:prstGeom>
          <a:noFill/>
        </p:spPr>
        <p:txBody>
          <a:bodyPr wrap="square" rtlCol="0">
            <a:spAutoFit/>
          </a:bodyPr>
          <a:lstStyle/>
          <a:p>
            <a:pPr algn="ctr">
              <a:lnSpc>
                <a:spcPct val="107000"/>
              </a:lnSpc>
            </a:pPr>
            <a:r>
              <a:rPr lang="ru-RU" sz="3600" dirty="0">
                <a:solidFill>
                  <a:srgbClr val="CC0000"/>
                </a:solidFill>
                <a:latin typeface="Futura-Bold" pitchFamily="2" charset="0"/>
              </a:rPr>
              <a:t>Бурдыгина (Демидова) </a:t>
            </a:r>
            <a:r>
              <a:rPr lang="ru-RU" sz="3600" dirty="0" smtClean="0">
                <a:solidFill>
                  <a:srgbClr val="CC0000"/>
                </a:solidFill>
                <a:latin typeface="Futura-Bold" pitchFamily="2" charset="0"/>
              </a:rPr>
              <a:t>Клара Павловна</a:t>
            </a:r>
          </a:p>
          <a:p>
            <a:pPr algn="ctr">
              <a:lnSpc>
                <a:spcPct val="107000"/>
              </a:lnSpc>
            </a:pPr>
            <a:endParaRPr lang="ru-RU" sz="2400" dirty="0">
              <a:solidFill>
                <a:srgbClr val="CC0000"/>
              </a:solidFill>
              <a:latin typeface="Futura-Bold" pitchFamily="2" charset="0"/>
            </a:endParaRPr>
          </a:p>
          <a:p>
            <a:pPr algn="ctr">
              <a:lnSpc>
                <a:spcPct val="107000"/>
              </a:lnSpc>
            </a:pPr>
            <a:r>
              <a:rPr lang="ru-RU" sz="3600" dirty="0" smtClean="0">
                <a:solidFill>
                  <a:srgbClr val="CC0000"/>
                </a:solidFill>
                <a:latin typeface="Futura-Bold" pitchFamily="2" charset="0"/>
              </a:rPr>
              <a:t> </a:t>
            </a:r>
            <a:endParaRPr lang="ru-RU" sz="3600" dirty="0">
              <a:solidFill>
                <a:srgbClr val="CC0000"/>
              </a:solidFill>
              <a:latin typeface="Futura-Bold" pitchFamily="2" charset="0"/>
            </a:endParaRPr>
          </a:p>
          <a:p>
            <a:pPr algn="ctr"/>
            <a:r>
              <a:rPr lang="en-US" sz="3600" dirty="0" smtClean="0">
                <a:solidFill>
                  <a:srgbClr val="CC0000"/>
                </a:solidFill>
                <a:latin typeface="Futura-Bold" pitchFamily="2" charset="0"/>
              </a:rPr>
              <a:t> </a:t>
            </a:r>
          </a:p>
        </p:txBody>
      </p:sp>
      <p:sp>
        <p:nvSpPr>
          <p:cNvPr id="7" name="TextBox 6"/>
          <p:cNvSpPr txBox="1"/>
          <p:nvPr/>
        </p:nvSpPr>
        <p:spPr>
          <a:xfrm>
            <a:off x="2553339" y="1086978"/>
            <a:ext cx="9333861" cy="3055965"/>
          </a:xfrm>
          <a:prstGeom prst="rect">
            <a:avLst/>
          </a:prstGeom>
          <a:noFill/>
        </p:spPr>
        <p:txBody>
          <a:bodyPr wrap="square" rtlCol="0">
            <a:spAutoFit/>
          </a:bodyPr>
          <a:lstStyle/>
          <a:p>
            <a:pPr indent="450215" algn="just">
              <a:lnSpc>
                <a:spcPct val="107000"/>
              </a:lnSpc>
              <a:spcAft>
                <a:spcPts val="0"/>
              </a:spcAft>
            </a:pPr>
            <a:r>
              <a:rPr lang="ru-RU" dirty="0" smtClean="0">
                <a:latin typeface="Times New Roman" panose="02020603050405020304" pitchFamily="18" charset="0"/>
                <a:ea typeface="Calibri" panose="020F0502020204030204" pitchFamily="34" charset="0"/>
                <a:cs typeface="Times New Roman" panose="02020603050405020304" pitchFamily="18" charset="0"/>
              </a:rPr>
              <a:t>Мама родилась в 1928 г. в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р.п</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Бытошь</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a:latin typeface="Times New Roman" panose="02020603050405020304" pitchFamily="18" charset="0"/>
                <a:ea typeface="Calibri" panose="020F0502020204030204" pitchFamily="34" charset="0"/>
                <a:cs typeface="Times New Roman" panose="02020603050405020304" pitchFamily="18" charset="0"/>
              </a:rPr>
              <a:t>Брянской области. </a:t>
            </a:r>
            <a:endParaRPr lang="ru-RU" dirty="0" smtClean="0">
              <a:latin typeface="Times New Roman" panose="02020603050405020304" pitchFamily="18" charset="0"/>
              <a:ea typeface="Calibri" panose="020F0502020204030204" pitchFamily="34" charset="0"/>
              <a:cs typeface="Times New Roman" panose="02020603050405020304" pitchFamily="18" charset="0"/>
            </a:endParaRPr>
          </a:p>
          <a:p>
            <a:pPr indent="450215" algn="just">
              <a:lnSpc>
                <a:spcPct val="107000"/>
              </a:lnSpc>
              <a:spcAft>
                <a:spcPts val="0"/>
              </a:spcAft>
            </a:pPr>
            <a:r>
              <a:rPr lang="ru-RU" dirty="0" smtClean="0">
                <a:latin typeface="Times New Roman" panose="02020603050405020304" pitchFamily="18" charset="0"/>
                <a:ea typeface="Calibri" panose="020F0502020204030204" pitchFamily="34" charset="0"/>
                <a:cs typeface="Times New Roman" panose="02020603050405020304" pitchFamily="18" charset="0"/>
              </a:rPr>
              <a:t>Труженица </a:t>
            </a:r>
            <a:r>
              <a:rPr lang="ru-RU" dirty="0">
                <a:latin typeface="Times New Roman" panose="02020603050405020304" pitchFamily="18" charset="0"/>
                <a:ea typeface="Calibri" panose="020F0502020204030204" pitchFamily="34" charset="0"/>
                <a:cs typeface="Times New Roman" panose="02020603050405020304" pitchFamily="18" charset="0"/>
              </a:rPr>
              <a:t>тыла в период Великой </a:t>
            </a:r>
            <a:r>
              <a:rPr lang="ru-RU" dirty="0" smtClean="0">
                <a:latin typeface="Times New Roman" panose="02020603050405020304" pitchFamily="18" charset="0"/>
                <a:ea typeface="Calibri" panose="020F0502020204030204" pitchFamily="34" charset="0"/>
                <a:cs typeface="Times New Roman" panose="02020603050405020304" pitchFamily="18" charset="0"/>
              </a:rPr>
              <a:t>Отечественной </a:t>
            </a:r>
            <a:r>
              <a:rPr lang="ru-RU" dirty="0">
                <a:latin typeface="Times New Roman" panose="02020603050405020304" pitchFamily="18" charset="0"/>
                <a:ea typeface="Calibri" panose="020F0502020204030204" pitchFamily="34" charset="0"/>
                <a:cs typeface="Times New Roman" panose="02020603050405020304" pitchFamily="18" charset="0"/>
              </a:rPr>
              <a:t>войны. С 1941 г. по 1945 г. в школьные каникулы вместе с другими учениками школы работала в хозяйствах Московской и Рязанской областей. </a:t>
            </a:r>
            <a:endParaRPr lang="ru-RU"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0"/>
              </a:spcAft>
            </a:pPr>
            <a:r>
              <a:rPr lang="ru-RU" dirty="0">
                <a:latin typeface="Times New Roman" panose="02020603050405020304" pitchFamily="18" charset="0"/>
                <a:ea typeface="Calibri" panose="020F0502020204030204" pitchFamily="34" charset="0"/>
                <a:cs typeface="Times New Roman" panose="02020603050405020304" pitchFamily="18" charset="0"/>
              </a:rPr>
              <a:t>После войны сначала училась в Москве, затем в Рязанском государственном педагогическом институте. Всю жизнь с 1951 г. по 1983 г. проработала учителем истории средней школы №1  (до 1959 г. – женская средняя школа), а в период ее реорганизации - средней школы №19 г</a:t>
            </a:r>
            <a:r>
              <a:rPr lang="ru-RU" dirty="0" smtClean="0">
                <a:latin typeface="Times New Roman" panose="02020603050405020304" pitchFamily="18" charset="0"/>
                <a:ea typeface="Calibri" panose="020F0502020204030204" pitchFamily="34" charset="0"/>
                <a:cs typeface="Times New Roman" panose="02020603050405020304" pitchFamily="18" charset="0"/>
              </a:rPr>
              <a:t>. Рязани</a:t>
            </a:r>
            <a:r>
              <a:rPr lang="ru-RU" dirty="0">
                <a:latin typeface="Times New Roman" panose="02020603050405020304" pitchFamily="18" charset="0"/>
                <a:ea typeface="Calibri" panose="020F0502020204030204" pitchFamily="34" charset="0"/>
                <a:cs typeface="Times New Roman" panose="02020603050405020304" pitchFamily="18" charset="0"/>
              </a:rPr>
              <a:t>. Любила свою профессию. Любила своих учеников, но никогда никого не перехваливала. Правильные поступки воспринимала как должное. Была человеком сдержанным и строгим, но с большим удовольствием общалась с моими подругами. </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p:cNvSpPr txBox="1"/>
          <p:nvPr/>
        </p:nvSpPr>
        <p:spPr>
          <a:xfrm>
            <a:off x="183214" y="4142943"/>
            <a:ext cx="10816936" cy="1458220"/>
          </a:xfrm>
          <a:prstGeom prst="rect">
            <a:avLst/>
          </a:prstGeom>
          <a:noFill/>
        </p:spPr>
        <p:txBody>
          <a:bodyPr wrap="square" rtlCol="0">
            <a:spAutoFit/>
          </a:bodyPr>
          <a:lstStyle/>
          <a:p>
            <a:pPr indent="450215" algn="just">
              <a:lnSpc>
                <a:spcPct val="107000"/>
              </a:lnSpc>
              <a:spcAft>
                <a:spcPts val="0"/>
              </a:spcAft>
            </a:pPr>
            <a:r>
              <a:rPr lang="ru-RU" b="1" dirty="0">
                <a:latin typeface="Times New Roman" panose="02020603050405020304" pitchFamily="18" charset="0"/>
                <a:ea typeface="Calibri" panose="020F0502020204030204" pitchFamily="34" charset="0"/>
                <a:cs typeface="Times New Roman" panose="02020603050405020304" pitchFamily="18" charset="0"/>
              </a:rPr>
              <a:t>Награды</a:t>
            </a:r>
            <a:r>
              <a:rPr lang="ru-RU" dirty="0">
                <a:latin typeface="Times New Roman" panose="02020603050405020304" pitchFamily="18" charset="0"/>
                <a:ea typeface="Calibri" panose="020F0502020204030204" pitchFamily="34" charset="0"/>
                <a:cs typeface="Times New Roman" panose="02020603050405020304" pitchFamily="18" charset="0"/>
              </a:rPr>
              <a:t>: медаль «Ветеран труда СССР», полученная за многолетний добросовестный труд, юбилейная медаль «70 лет победы в Великой Отечественной войне 1941-1945 гг.».</a:t>
            </a:r>
            <a:endParaRPr lang="ru-RU" dirty="0">
              <a:latin typeface="Calibri" panose="020F0502020204030204" pitchFamily="34" charset="0"/>
              <a:ea typeface="Calibri" panose="020F0502020204030204" pitchFamily="34" charset="0"/>
              <a:cs typeface="Times New Roman" panose="02020603050405020304" pitchFamily="18" charset="0"/>
            </a:endParaRPr>
          </a:p>
          <a:p>
            <a:pPr indent="360000" algn="just"/>
            <a:endParaRPr lang="ru-RU" sz="1600" i="1" kern="50" dirty="0">
              <a:solidFill>
                <a:prstClr val="black"/>
              </a:solidFill>
              <a:latin typeface="Times New Roman" panose="02020603050405020304" pitchFamily="18" charset="0"/>
              <a:ea typeface="Times New Roman" panose="02020603050405020304" pitchFamily="18" charset="0"/>
            </a:endParaRPr>
          </a:p>
          <a:p>
            <a:pPr lvl="0" indent="450215" algn="r">
              <a:lnSpc>
                <a:spcPct val="107000"/>
              </a:lnSpc>
            </a:pPr>
            <a:r>
              <a:rPr lang="ru-RU" sz="1400" i="1" dirty="0" smtClean="0">
                <a:solidFill>
                  <a:prstClr val="black"/>
                </a:solidFill>
                <a:latin typeface="Times New Roman" panose="02020603050405020304" pitchFamily="18" charset="0"/>
                <a:ea typeface="Times New Roman" panose="02020603050405020304" pitchFamily="18" charset="0"/>
              </a:rPr>
              <a:t>						</a:t>
            </a:r>
            <a:r>
              <a:rPr lang="ru-RU" sz="16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Чернобродова Людмила Алексеевна</a:t>
            </a:r>
            <a:r>
              <a:rPr lang="ru-RU" sz="1600" i="1" dirty="0">
                <a:solidFill>
                  <a:prstClr val="black"/>
                </a:solidFill>
                <a:latin typeface="Times New Roman" panose="02020603050405020304" pitchFamily="18" charset="0"/>
                <a:ea typeface="Times New Roman" panose="02020603050405020304" pitchFamily="18" charset="0"/>
              </a:rPr>
              <a:t>, </a:t>
            </a:r>
            <a:r>
              <a:rPr lang="ru-RU" sz="16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канд. экон. наук, доцент кафедры </a:t>
            </a:r>
            <a:r>
              <a:rPr lang="ru-RU" sz="1600"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ГМКУ</a:t>
            </a:r>
            <a:endParaRPr lang="ru-RU" sz="1600" i="1" dirty="0">
              <a:solidFill>
                <a:prstClr val="black"/>
              </a:solidFill>
              <a:latin typeface="Times New Roman" panose="02020603050405020304" pitchFamily="18" charset="0"/>
              <a:ea typeface="Times New Roman" panose="02020603050405020304" pitchFamily="18" charset="0"/>
            </a:endParaRPr>
          </a:p>
        </p:txBody>
      </p:sp>
      <p:sp>
        <p:nvSpPr>
          <p:cNvPr id="14" name="Прямоугольник 13"/>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Рисунок 3"/>
          <p:cNvPicPr>
            <a:picLocks noChangeAspect="1"/>
          </p:cNvPicPr>
          <p:nvPr/>
        </p:nvPicPr>
        <p:blipFill rotWithShape="1">
          <a:blip r:embed="rId4" cstate="print">
            <a:extLst>
              <a:ext uri="{28A0092B-C50C-407E-A947-70E740481C1C}">
                <a14:useLocalDpi xmlns:a14="http://schemas.microsoft.com/office/drawing/2010/main" val="0"/>
              </a:ext>
            </a:extLst>
          </a:blip>
          <a:srcRect b="4121"/>
          <a:stretch/>
        </p:blipFill>
        <p:spPr>
          <a:xfrm rot="5400000">
            <a:off x="-170308" y="1529771"/>
            <a:ext cx="2774640" cy="2013007"/>
          </a:xfrm>
          <a:prstGeom prst="rect">
            <a:avLst/>
          </a:prstGeom>
        </p:spPr>
      </p:pic>
    </p:spTree>
    <p:extLst>
      <p:ext uri="{BB962C8B-B14F-4D97-AF65-F5344CB8AC3E}">
        <p14:creationId xmlns:p14="http://schemas.microsoft.com/office/powerpoint/2010/main" val="158840897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213092" cy="6966284"/>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1239122"/>
          </a:xfrm>
          <a:prstGeom prst="rect">
            <a:avLst/>
          </a:prstGeom>
          <a:noFill/>
        </p:spPr>
        <p:txBody>
          <a:bodyPr wrap="square" rtlCol="0">
            <a:spAutoFit/>
          </a:bodyPr>
          <a:lstStyle/>
          <a:p>
            <a:pPr algn="ctr">
              <a:lnSpc>
                <a:spcPct val="107000"/>
              </a:lnSpc>
            </a:pPr>
            <a:r>
              <a:rPr lang="ru-RU" sz="3600" dirty="0" smtClean="0">
                <a:solidFill>
                  <a:srgbClr val="CC0000"/>
                </a:solidFill>
                <a:latin typeface="Futura-Bold" pitchFamily="2" charset="0"/>
              </a:rPr>
              <a:t>Горбунов Михаил Степанович </a:t>
            </a:r>
            <a:endParaRPr lang="ru-RU" sz="3600" dirty="0">
              <a:solidFill>
                <a:srgbClr val="CC0000"/>
              </a:solidFill>
              <a:latin typeface="Futura-Bold" pitchFamily="2" charset="0"/>
            </a:endParaRPr>
          </a:p>
          <a:p>
            <a:pPr algn="ctr"/>
            <a:r>
              <a:rPr lang="en-US" sz="3600" dirty="0" smtClean="0">
                <a:solidFill>
                  <a:srgbClr val="CC0000"/>
                </a:solidFill>
                <a:latin typeface="Futura-Bold" pitchFamily="2" charset="0"/>
              </a:rPr>
              <a:t> </a:t>
            </a:r>
          </a:p>
        </p:txBody>
      </p:sp>
      <p:sp>
        <p:nvSpPr>
          <p:cNvPr id="7" name="TextBox 6"/>
          <p:cNvSpPr txBox="1"/>
          <p:nvPr/>
        </p:nvSpPr>
        <p:spPr>
          <a:xfrm>
            <a:off x="2445834" y="861188"/>
            <a:ext cx="9621840" cy="3231654"/>
          </a:xfrm>
          <a:prstGeom prst="rect">
            <a:avLst/>
          </a:prstGeom>
          <a:noFill/>
        </p:spPr>
        <p:txBody>
          <a:bodyPr wrap="square" rtlCol="0">
            <a:spAutoFit/>
          </a:bodyPr>
          <a:lstStyle/>
          <a:p>
            <a:pPr indent="450215" algn="just"/>
            <a:r>
              <a:rPr lang="ru-RU" sz="1700" dirty="0">
                <a:latin typeface="Times New Roman" panose="02020603050405020304" pitchFamily="18" charset="0"/>
                <a:ea typeface="Calibri" panose="020F0502020204030204" pitchFamily="34" charset="0"/>
              </a:rPr>
              <a:t>Чем дальше уходит от нас победный 1945 год, тем ярче и понятнее становится подвиг каждого советского солдата. </a:t>
            </a:r>
            <a:r>
              <a:rPr lang="ru-RU" sz="1700" dirty="0" smtClean="0">
                <a:latin typeface="Times New Roman" panose="02020603050405020304" pitchFamily="18" charset="0"/>
                <a:ea typeface="Calibri" panose="020F0502020204030204" pitchFamily="34" charset="0"/>
              </a:rPr>
              <a:t>75 </a:t>
            </a:r>
            <a:r>
              <a:rPr lang="ru-RU" sz="1700" dirty="0">
                <a:latin typeface="Times New Roman" panose="02020603050405020304" pitchFamily="18" charset="0"/>
                <a:ea typeface="Calibri" panose="020F0502020204030204" pitchFamily="34" charset="0"/>
              </a:rPr>
              <a:t>лет прошло с тех пор, как отгремели бои на Курской дуге. Юным лейтенантом, только что окончившим Рязанское пулемётное училище, вступил в неравный бой с врагами в районе знаменитой Прохоровки на Курской дуге Горбунов Михаил Степанович. За участие в этой битве он, совсем ещё молодой офицер, удостоился высокой награды: ордена Красной Звезды. Война же для него началась, когда он был ещё учеником 9 класса Тумской средней школы. В июле 1941 года в Рязани сформировали отряд комсомольцев, который был направлен под город Смоленск рыть окопы. Здесь Михаил впервые ощутил тяготы военного времени. В августе 1942 года был призван в армию и направлен в Рязанское пулемётное училище, которое находилось в Касимове. Закончил училище в марте 1943 года в звании младшего лейтенанта и был направлен на фронт в 111 стрелковую дивизию, 399 полка 69 армии Степного фронта. И вот она, первая битва! В бой вступили 5 июня 1943 года на Курско-Белгородской дуге. Сражались насмерть. Бои были ожесточённые. </a:t>
            </a:r>
            <a:endParaRPr lang="ru-RU" sz="1700" dirty="0">
              <a:solidFill>
                <a:prstClr val="black"/>
              </a:solidFill>
              <a:latin typeface="Times New Roman" panose="02020603050405020304" pitchFamily="18" charset="0"/>
              <a:ea typeface="Calibri" panose="020F0502020204030204" pitchFamily="34" charset="0"/>
            </a:endParaRPr>
          </a:p>
        </p:txBody>
      </p:sp>
      <p:sp>
        <p:nvSpPr>
          <p:cNvPr id="8" name="TextBox 7"/>
          <p:cNvSpPr txBox="1"/>
          <p:nvPr/>
        </p:nvSpPr>
        <p:spPr>
          <a:xfrm>
            <a:off x="183214" y="3974844"/>
            <a:ext cx="11082663" cy="2035494"/>
          </a:xfrm>
          <a:prstGeom prst="rect">
            <a:avLst/>
          </a:prstGeom>
          <a:noFill/>
        </p:spPr>
        <p:txBody>
          <a:bodyPr wrap="square" rtlCol="0">
            <a:spAutoFit/>
          </a:bodyPr>
          <a:lstStyle/>
          <a:p>
            <a:pPr indent="360000" algn="just">
              <a:lnSpc>
                <a:spcPct val="107000"/>
              </a:lnSpc>
            </a:pPr>
            <a:r>
              <a:rPr lang="ru-RU" sz="1700" dirty="0" smtClean="0">
                <a:latin typeface="Times New Roman" panose="02020603050405020304" pitchFamily="18" charset="0"/>
                <a:ea typeface="Calibri" panose="020F0502020204030204" pitchFamily="34" charset="0"/>
              </a:rPr>
              <a:t>Здесь </a:t>
            </a:r>
            <a:r>
              <a:rPr lang="ru-RU" sz="1700" dirty="0">
                <a:latin typeface="Times New Roman" panose="02020603050405020304" pitchFamily="18" charset="0"/>
                <a:ea typeface="Calibri" panose="020F0502020204030204" pitchFamily="34" charset="0"/>
              </a:rPr>
              <a:t>Михаил получил пулевое ранение в левое плечо, ему была оказана помощь в полевом госпитале, так что он продолжал оставаться в строю. Горбунов командовал пулемётным взводом, который находился на передовой позиции. В нём были русские, таджики, казахи – все были, как братья, старались с честью выполнить свой долг перед Родиной. Ох, и тяжело же приходилось им! Ноги увязали в грязи, приходилось с трудом передвигаться, да ещё в тебя стреляют! Но бойцы лишь яростнее кидались в бой, превозмогая усталость, боль и страх. 16 июля 1943 года на </a:t>
            </a:r>
            <a:r>
              <a:rPr lang="ru-RU" sz="1700" dirty="0" err="1">
                <a:latin typeface="Times New Roman" panose="02020603050405020304" pitchFamily="18" charset="0"/>
                <a:ea typeface="Calibri" panose="020F0502020204030204" pitchFamily="34" charset="0"/>
              </a:rPr>
              <a:t>Белгородско</a:t>
            </a:r>
            <a:r>
              <a:rPr lang="ru-RU" sz="1700" dirty="0">
                <a:latin typeface="Times New Roman" panose="02020603050405020304" pitchFamily="18" charset="0"/>
                <a:ea typeface="Calibri" panose="020F0502020204030204" pitchFamily="34" charset="0"/>
              </a:rPr>
              <a:t>-Курском направлении немецкое наступление было остановлено. </a:t>
            </a:r>
          </a:p>
          <a:p>
            <a:pPr algn="just">
              <a:lnSpc>
                <a:spcPct val="107000"/>
              </a:lnSpc>
            </a:pPr>
            <a:r>
              <a:rPr lang="ru-RU" sz="1600" dirty="0">
                <a:latin typeface="Times New Roman" panose="02020603050405020304" pitchFamily="18" charset="0"/>
                <a:ea typeface="Calibri" panose="020F0502020204030204" pitchFamily="34" charset="0"/>
              </a:rPr>
              <a:t> </a:t>
            </a:r>
            <a:r>
              <a:rPr lang="ru-RU" sz="1600" dirty="0" smtClean="0">
                <a:latin typeface="Times New Roman" panose="02020603050405020304" pitchFamily="18" charset="0"/>
                <a:ea typeface="Calibri" panose="020F0502020204030204" pitchFamily="34" charset="0"/>
              </a:rPr>
              <a:t>								Продолжение </a:t>
            </a:r>
            <a:r>
              <a:rPr lang="ru-RU" sz="1600" dirty="0">
                <a:latin typeface="Times New Roman" panose="02020603050405020304" pitchFamily="18" charset="0"/>
                <a:ea typeface="Calibri" panose="020F0502020204030204" pitchFamily="34" charset="0"/>
              </a:rPr>
              <a:t>на сл. слайде</a:t>
            </a:r>
          </a:p>
        </p:txBody>
      </p:sp>
      <p:sp>
        <p:nvSpPr>
          <p:cNvPr id="11" name="Прямоугольник 10"/>
          <p:cNvSpPr/>
          <p:nvPr/>
        </p:nvSpPr>
        <p:spPr>
          <a:xfrm>
            <a:off x="183214" y="1127005"/>
            <a:ext cx="2054653" cy="2810238"/>
          </a:xfrm>
          <a:prstGeom prst="rect">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pic>
        <p:nvPicPr>
          <p:cNvPr id="10" name="Рисунок 9" descr="https://www.polkmoskva.ru/upload/ft/tpic/1033500w290h393auto.jpg"/>
          <p:cNvPicPr/>
          <p:nvPr/>
        </p:nvPicPr>
        <p:blipFill>
          <a:blip r:embed="rId4" cstate="print"/>
          <a:srcRect/>
          <a:stretch>
            <a:fillRect/>
          </a:stretch>
        </p:blipFill>
        <p:spPr bwMode="auto">
          <a:xfrm>
            <a:off x="207968" y="1145766"/>
            <a:ext cx="2029906" cy="2821690"/>
          </a:xfrm>
          <a:prstGeom prst="rect">
            <a:avLst/>
          </a:prstGeom>
          <a:noFill/>
          <a:ln w="9525">
            <a:noFill/>
            <a:miter lim="800000"/>
            <a:headEnd/>
            <a:tailEnd/>
          </a:ln>
        </p:spPr>
      </p:pic>
    </p:spTree>
    <p:extLst>
      <p:ext uri="{BB962C8B-B14F-4D97-AF65-F5344CB8AC3E}">
        <p14:creationId xmlns:p14="http://schemas.microsoft.com/office/powerpoint/2010/main" val="209534524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0"/>
            <a:ext cx="12213092" cy="6966284"/>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1239122"/>
          </a:xfrm>
          <a:prstGeom prst="rect">
            <a:avLst/>
          </a:prstGeom>
          <a:noFill/>
        </p:spPr>
        <p:txBody>
          <a:bodyPr wrap="square" rtlCol="0">
            <a:spAutoFit/>
          </a:bodyPr>
          <a:lstStyle/>
          <a:p>
            <a:pPr algn="ctr">
              <a:lnSpc>
                <a:spcPct val="107000"/>
              </a:lnSpc>
            </a:pPr>
            <a:r>
              <a:rPr lang="ru-RU" sz="3600" dirty="0" smtClean="0">
                <a:solidFill>
                  <a:srgbClr val="CC0000"/>
                </a:solidFill>
                <a:latin typeface="Futura-Bold" pitchFamily="2" charset="0"/>
              </a:rPr>
              <a:t>Горбунов Михаил Степанович </a:t>
            </a:r>
            <a:endParaRPr lang="ru-RU" sz="3600" dirty="0">
              <a:solidFill>
                <a:srgbClr val="CC0000"/>
              </a:solidFill>
              <a:latin typeface="Futura-Bold" pitchFamily="2" charset="0"/>
            </a:endParaRPr>
          </a:p>
          <a:p>
            <a:pPr algn="ctr"/>
            <a:r>
              <a:rPr lang="en-US" sz="3600" dirty="0" smtClean="0">
                <a:solidFill>
                  <a:srgbClr val="CC0000"/>
                </a:solidFill>
                <a:latin typeface="Futura-Bold" pitchFamily="2" charset="0"/>
              </a:rPr>
              <a:t> </a:t>
            </a:r>
          </a:p>
        </p:txBody>
      </p:sp>
      <p:sp>
        <p:nvSpPr>
          <p:cNvPr id="7" name="TextBox 6"/>
          <p:cNvSpPr txBox="1"/>
          <p:nvPr/>
        </p:nvSpPr>
        <p:spPr>
          <a:xfrm>
            <a:off x="122830" y="884510"/>
            <a:ext cx="11872655" cy="3139321"/>
          </a:xfrm>
          <a:prstGeom prst="rect">
            <a:avLst/>
          </a:prstGeom>
          <a:noFill/>
        </p:spPr>
        <p:txBody>
          <a:bodyPr wrap="square" rtlCol="0">
            <a:spAutoFit/>
          </a:bodyPr>
          <a:lstStyle/>
          <a:p>
            <a:pPr lvl="0" indent="450215" algn="just"/>
            <a:r>
              <a:rPr lang="ru-RU" dirty="0">
                <a:latin typeface="Times New Roman" panose="02020603050405020304" pitchFamily="18" charset="0"/>
                <a:ea typeface="Calibri" panose="020F0502020204030204" pitchFamily="34" charset="0"/>
              </a:rPr>
              <a:t>В ходе оборонительного сражения Красная Армия оказалась сильнее немцев, благодаря героизму простых солдат. Полк, в котором служил Михаил, в числе первых овладел Белгородом. 5 августа 1943 года в Москве в честь освобождения городов Белгород и Орёл прогремел салют двадцатью артиллерийскими залпами из 120 орудий. Далее Михаил Степанович принимал участие в освобождении городов: Харьков, Суммы, форсировал реку Днепр. Его пулемётный взвод с 4 пулемётами (типа «Максим») и одной артиллерийской пушкой разместились на самодельном плоту. Под немецкими снарядами и бомбами, под сплошным огнём чудом удалось переправиться через Днепр и остаться в живых. Так был создан плацдарм для дальнейшего продвижения наших войск. За эту операцию был награждён весь личный состав взвода. Михаила Степановича наградили орденом Красного Знамени. Далее взвод участвовал в уничтожении </a:t>
            </a:r>
            <a:r>
              <a:rPr lang="ru-RU" dirty="0" err="1">
                <a:latin typeface="Times New Roman" panose="02020603050405020304" pitchFamily="18" charset="0"/>
                <a:ea typeface="Calibri" panose="020F0502020204030204" pitchFamily="34" charset="0"/>
              </a:rPr>
              <a:t>Корсунь</a:t>
            </a:r>
            <a:r>
              <a:rPr lang="ru-RU" dirty="0">
                <a:latin typeface="Times New Roman" panose="02020603050405020304" pitchFamily="18" charset="0"/>
                <a:ea typeface="Calibri" panose="020F0502020204030204" pitchFamily="34" charset="0"/>
              </a:rPr>
              <a:t> – </a:t>
            </a:r>
            <a:r>
              <a:rPr lang="ru-RU" dirty="0" err="1">
                <a:latin typeface="Times New Roman" panose="02020603050405020304" pitchFamily="18" charset="0"/>
                <a:ea typeface="Calibri" panose="020F0502020204030204" pitchFamily="34" charset="0"/>
              </a:rPr>
              <a:t>Шевченской</a:t>
            </a:r>
            <a:r>
              <a:rPr lang="ru-RU" dirty="0">
                <a:latin typeface="Times New Roman" panose="02020603050405020304" pitchFamily="18" charset="0"/>
                <a:ea typeface="Calibri" panose="020F0502020204030204" pitchFamily="34" charset="0"/>
              </a:rPr>
              <a:t> группировки. В боях Горбунов получил тяжёлую контузию и был направлен на лечение в город Молотов (Пермь). Михаил Степанович, пройдя трудный боевой путь, остался настоящим бойцом на всю жизнь. </a:t>
            </a:r>
          </a:p>
        </p:txBody>
      </p:sp>
      <p:sp>
        <p:nvSpPr>
          <p:cNvPr id="8" name="TextBox 7"/>
          <p:cNvSpPr txBox="1"/>
          <p:nvPr/>
        </p:nvSpPr>
        <p:spPr>
          <a:xfrm>
            <a:off x="95534" y="3914646"/>
            <a:ext cx="11295137" cy="1936620"/>
          </a:xfrm>
          <a:prstGeom prst="rect">
            <a:avLst/>
          </a:prstGeom>
          <a:noFill/>
        </p:spPr>
        <p:txBody>
          <a:bodyPr wrap="square" rtlCol="0">
            <a:spAutoFit/>
          </a:bodyPr>
          <a:lstStyle/>
          <a:p>
            <a:pPr lvl="0" indent="360000" algn="just">
              <a:lnSpc>
                <a:spcPct val="107000"/>
              </a:lnSpc>
            </a:pPr>
            <a:r>
              <a:rPr lang="ru-RU" sz="1600" dirty="0">
                <a:latin typeface="Times New Roman" panose="02020603050405020304" pitchFamily="18" charset="0"/>
                <a:ea typeface="Calibri" panose="020F0502020204030204" pitchFamily="34" charset="0"/>
              </a:rPr>
              <a:t>Неоценима его заслуга перед радиоуниверситетом. Организаторский талант, умение руководить людьми, увлечённость, самоотверженность помогали ему всегда занимать активную позицию в процессе обучения и воспитания студентов, жить их интересами. При его участии были построены стадион, спортивные площадки, стрелковый тир, база отдыха «Зелёный бор». Долгое время являлся заведующим кафедрой физвоспитания. Даже сейчас, находясь на заслуженном отдыхе, он продолжает интересоваться жизнью университета, охотно проводит в музее встречи со студентами. И вот его пожелания молодёжи: «Активно занимайтесь спортом, побольше двигайтесь, чтобы быть здоровыми, стремитесь к совершенствованию, чтобы </a:t>
            </a:r>
          </a:p>
          <a:p>
            <a:pPr lvl="0" indent="360000" algn="just">
              <a:lnSpc>
                <a:spcPct val="107000"/>
              </a:lnSpc>
            </a:pPr>
            <a:r>
              <a:rPr lang="ru-RU" sz="1600" dirty="0">
                <a:latin typeface="Times New Roman" panose="02020603050405020304" pitchFamily="18" charset="0"/>
                <a:ea typeface="Calibri" panose="020F0502020204030204" pitchFamily="34" charset="0"/>
              </a:rPr>
              <a:t>быть полезными </a:t>
            </a:r>
            <a:r>
              <a:rPr lang="ru-RU" sz="1600" dirty="0" smtClean="0">
                <a:latin typeface="Times New Roman" panose="02020603050405020304" pitchFamily="18" charset="0"/>
                <a:ea typeface="Calibri" panose="020F0502020204030204" pitchFamily="34" charset="0"/>
              </a:rPr>
              <a:t>обществу.       </a:t>
            </a:r>
            <a:r>
              <a:rPr lang="ru-RU" sz="1400" i="1" dirty="0" smtClean="0">
                <a:latin typeface="Times New Roman" panose="02020603050405020304" pitchFamily="18" charset="0"/>
                <a:ea typeface="Calibri" panose="020F0502020204030204" pitchFamily="34" charset="0"/>
              </a:rPr>
              <a:t>Информацию </a:t>
            </a:r>
            <a:r>
              <a:rPr lang="ru-RU" sz="1400" i="1" dirty="0">
                <a:latin typeface="Times New Roman" panose="02020603050405020304" pitchFamily="18" charset="0"/>
                <a:ea typeface="Calibri" panose="020F0502020204030204" pitchFamily="34" charset="0"/>
              </a:rPr>
              <a:t>представил </a:t>
            </a:r>
            <a:r>
              <a:rPr lang="ru-RU" sz="1400" i="1" dirty="0">
                <a:solidFill>
                  <a:prstClr val="black"/>
                </a:solidFill>
                <a:latin typeface="Times New Roman" panose="02020603050405020304" pitchFamily="18" charset="0"/>
                <a:ea typeface="Times New Roman" panose="02020603050405020304" pitchFamily="18" charset="0"/>
              </a:rPr>
              <a:t>Шилин Андрей Викторович, </a:t>
            </a:r>
            <a:r>
              <a:rPr lang="ru-RU" sz="1400"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канд. техн. наук, доцент кафедры </a:t>
            </a:r>
            <a:r>
              <a:rPr lang="ru-RU" sz="1400"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БЖДиЭ</a:t>
            </a:r>
            <a:endParaRPr lang="ru-RU" sz="1400" i="1" dirty="0">
              <a:solidFill>
                <a:prstClr val="black"/>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3896259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esign 3\ргрту\9 мая\_презентация\фон с лентой под текст.jpg"/>
          <p:cNvPicPr>
            <a:picLocks noChangeAspect="1" noChangeArrowheads="1"/>
          </p:cNvPicPr>
          <p:nvPr/>
        </p:nvPicPr>
        <p:blipFill>
          <a:blip r:embed="rId2"/>
          <a:srcRect/>
          <a:stretch>
            <a:fillRect/>
          </a:stretch>
        </p:blipFill>
        <p:spPr bwMode="auto">
          <a:xfrm>
            <a:off x="-1" y="-1"/>
            <a:ext cx="12192001" cy="6858001"/>
          </a:xfrm>
          <a:prstGeom prst="rect">
            <a:avLst/>
          </a:prstGeom>
          <a:noFill/>
        </p:spPr>
      </p:pic>
      <p:pic>
        <p:nvPicPr>
          <p:cNvPr id="2051" name="Picture 3" descr="G:\Design 3\ргрту\9 мая\_презентация\логотип внутри.png"/>
          <p:cNvPicPr>
            <a:picLocks noChangeAspect="1" noChangeArrowheads="1"/>
          </p:cNvPicPr>
          <p:nvPr/>
        </p:nvPicPr>
        <p:blipFill>
          <a:blip r:embed="rId3" cstate="print"/>
          <a:srcRect/>
          <a:stretch>
            <a:fillRect/>
          </a:stretch>
        </p:blipFill>
        <p:spPr bwMode="auto">
          <a:xfrm>
            <a:off x="470999" y="346808"/>
            <a:ext cx="1660526" cy="433388"/>
          </a:xfrm>
          <a:prstGeom prst="rect">
            <a:avLst/>
          </a:prstGeom>
          <a:noFill/>
        </p:spPr>
      </p:pic>
      <p:sp>
        <p:nvSpPr>
          <p:cNvPr id="5" name="TextBox 4"/>
          <p:cNvSpPr txBox="1"/>
          <p:nvPr/>
        </p:nvSpPr>
        <p:spPr>
          <a:xfrm>
            <a:off x="3165231" y="38645"/>
            <a:ext cx="8100646" cy="1239122"/>
          </a:xfrm>
          <a:prstGeom prst="rect">
            <a:avLst/>
          </a:prstGeom>
          <a:noFill/>
        </p:spPr>
        <p:txBody>
          <a:bodyPr wrap="square" rtlCol="0">
            <a:spAutoFit/>
          </a:bodyPr>
          <a:lstStyle/>
          <a:p>
            <a:pPr algn="ctr">
              <a:lnSpc>
                <a:spcPct val="107000"/>
              </a:lnSpc>
            </a:pPr>
            <a:r>
              <a:rPr lang="ru-RU" sz="3600" dirty="0" smtClean="0">
                <a:solidFill>
                  <a:srgbClr val="CC0000"/>
                </a:solidFill>
                <a:latin typeface="Futura-Bold" pitchFamily="2" charset="0"/>
              </a:rPr>
              <a:t> </a:t>
            </a:r>
            <a:endParaRPr lang="ru-RU" sz="3600" dirty="0">
              <a:solidFill>
                <a:srgbClr val="CC0000"/>
              </a:solidFill>
              <a:latin typeface="Futura-Bold" pitchFamily="2" charset="0"/>
            </a:endParaRPr>
          </a:p>
          <a:p>
            <a:pPr algn="ctr"/>
            <a:r>
              <a:rPr lang="en-US" sz="3600" dirty="0" smtClean="0">
                <a:solidFill>
                  <a:srgbClr val="CC0000"/>
                </a:solidFill>
                <a:latin typeface="Futura-Bold" pitchFamily="2" charset="0"/>
              </a:rPr>
              <a:t> </a:t>
            </a:r>
          </a:p>
        </p:txBody>
      </p:sp>
      <p:sp>
        <p:nvSpPr>
          <p:cNvPr id="7" name="TextBox 6"/>
          <p:cNvSpPr txBox="1"/>
          <p:nvPr/>
        </p:nvSpPr>
        <p:spPr>
          <a:xfrm>
            <a:off x="1240973" y="1935885"/>
            <a:ext cx="9710052" cy="1446341"/>
          </a:xfrm>
          <a:prstGeom prst="rect">
            <a:avLst/>
          </a:prstGeom>
          <a:noFill/>
        </p:spPr>
        <p:txBody>
          <a:bodyPr wrap="square" rtlCol="0">
            <a:noAutofit/>
          </a:bodyPr>
          <a:lstStyle/>
          <a:p>
            <a:pPr lvl="0" indent="450215" algn="ctr">
              <a:lnSpc>
                <a:spcPct val="107000"/>
              </a:lnSpc>
            </a:pPr>
            <a:r>
              <a:rPr lang="ru-RU" sz="48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ЧЕСТЬ И СЛАВА ГЕРОЯМ ВЕЛИКОЙ ПОБЕДЫ!</a:t>
            </a:r>
          </a:p>
        </p:txBody>
      </p:sp>
      <p:sp>
        <p:nvSpPr>
          <p:cNvPr id="8" name="TextBox 7"/>
          <p:cNvSpPr txBox="1"/>
          <p:nvPr/>
        </p:nvSpPr>
        <p:spPr>
          <a:xfrm>
            <a:off x="1105469" y="4294817"/>
            <a:ext cx="9845556" cy="1650592"/>
          </a:xfrm>
          <a:prstGeom prst="rect">
            <a:avLst/>
          </a:prstGeom>
          <a:noFill/>
        </p:spPr>
        <p:txBody>
          <a:bodyPr wrap="square" rtlCol="0">
            <a:noAutofit/>
          </a:bodyPr>
          <a:lstStyle/>
          <a:p>
            <a:pPr algn="ctr">
              <a:lnSpc>
                <a:spcPct val="110000"/>
              </a:lnSpc>
            </a:pPr>
            <a:r>
              <a:rPr lang="ru-RU" sz="1600"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Проект подготовлен профсоюзным комитетом работников РГРТУ (Общероссийский Профсоюз образования) по материалам, предоставленным преподавателями и сотрудниками федерального государственного бюджетного образовательного учреждения </a:t>
            </a:r>
            <a:r>
              <a:rPr lang="ru-RU" sz="16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высшего образования </a:t>
            </a:r>
            <a:endParaRPr lang="ru-RU" sz="1600"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10000"/>
              </a:lnSpc>
            </a:pPr>
            <a:r>
              <a:rPr lang="ru-RU" sz="1600"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a:t>
            </a:r>
            <a:r>
              <a:rPr lang="ru-RU" sz="16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Рязанский государственный радиотехнический университет имени В.Ф. Уткина</a:t>
            </a:r>
            <a:r>
              <a:rPr lang="ru-RU" sz="1600"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a:t>
            </a:r>
          </a:p>
          <a:p>
            <a:pPr algn="ctr">
              <a:lnSpc>
                <a:spcPct val="110000"/>
              </a:lnSpc>
            </a:pPr>
            <a:r>
              <a:rPr lang="ru-RU" sz="1600" b="1"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09.05.2020 г.</a:t>
            </a:r>
            <a:endParaRPr lang="ru-RU" sz="16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54355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14891</TotalTime>
  <Words>9041</Words>
  <Application>Microsoft Office PowerPoint</Application>
  <PresentationFormat>Произвольный</PresentationFormat>
  <Paragraphs>376</Paragraphs>
  <Slides>44</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44</vt:i4>
      </vt:variant>
    </vt:vector>
  </HeadingPairs>
  <TitlesOfParts>
    <vt:vector size="45"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diakov.net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RePack by Diakov</dc:creator>
  <cp:lastModifiedBy>Megaserver</cp:lastModifiedBy>
  <cp:revision>256</cp:revision>
  <dcterms:created xsi:type="dcterms:W3CDTF">2020-04-08T20:32:41Z</dcterms:created>
  <dcterms:modified xsi:type="dcterms:W3CDTF">2020-05-07T15:08:43Z</dcterms:modified>
</cp:coreProperties>
</file>