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2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092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0920" cy="3287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Shape 1"/>
          <p:cNvSpPr/>
          <p:nvPr/>
        </p:nvSpPr>
        <p:spPr>
          <a:xfrm>
            <a:off x="468360" y="1089720"/>
            <a:ext cx="9070920" cy="1249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  <a:ea typeface="DejaVu Sans"/>
              </a:rPr>
              <a:t>Выполнения основных бизнес-процессов в КИС ЭДО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77" name="" descr=""/>
          <p:cNvPicPr/>
          <p:nvPr/>
        </p:nvPicPr>
        <p:blipFill>
          <a:blip r:embed="rId1"/>
          <a:stretch/>
        </p:blipFill>
        <p:spPr>
          <a:xfrm>
            <a:off x="1991160" y="2419920"/>
            <a:ext cx="6288120" cy="2439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/>
          <p:nvPr/>
        </p:nvSpPr>
        <p:spPr>
          <a:xfrm>
            <a:off x="540000" y="379800"/>
            <a:ext cx="9070920" cy="249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  <a:ea typeface="DejaVu Sans"/>
              </a:rPr>
              <a:t>Подача заяки на заправку картриджей принтеров и МФУ для нужд структурных подразделений в ФГБОУ ВО «РГРТУ»</a:t>
            </a: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Shape 1"/>
          <p:cNvSpPr/>
          <p:nvPr/>
        </p:nvSpPr>
        <p:spPr>
          <a:xfrm>
            <a:off x="0" y="360000"/>
            <a:ext cx="7199280" cy="112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93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1) Перейти во вкладку «Задачи»</a:t>
            </a:r>
            <a:endParaRPr b="0" lang="ru-RU" sz="24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2) Левой кнопкой мыши кликнуть на эту вкладку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80" name="" descr=""/>
          <p:cNvPicPr/>
          <p:nvPr/>
        </p:nvPicPr>
        <p:blipFill>
          <a:blip r:embed="rId1"/>
          <a:stretch/>
        </p:blipFill>
        <p:spPr>
          <a:xfrm>
            <a:off x="339120" y="1391400"/>
            <a:ext cx="2180160" cy="3827880"/>
          </a:xfrm>
          <a:prstGeom prst="rect">
            <a:avLst/>
          </a:prstGeom>
          <a:ln w="0">
            <a:noFill/>
          </a:ln>
        </p:spPr>
      </p:pic>
      <p:pic>
        <p:nvPicPr>
          <p:cNvPr id="81" name="" descr=""/>
          <p:cNvPicPr/>
          <p:nvPr/>
        </p:nvPicPr>
        <p:blipFill>
          <a:blip r:embed="rId2"/>
          <a:stretch/>
        </p:blipFill>
        <p:spPr>
          <a:xfrm>
            <a:off x="3402000" y="1323720"/>
            <a:ext cx="3437280" cy="4075560"/>
          </a:xfrm>
          <a:prstGeom prst="rect">
            <a:avLst/>
          </a:prstGeom>
          <a:ln w="0">
            <a:noFill/>
          </a:ln>
        </p:spPr>
      </p:pic>
      <p:sp>
        <p:nvSpPr>
          <p:cNvPr id="82" name="TextShape 2"/>
          <p:cNvSpPr/>
          <p:nvPr/>
        </p:nvSpPr>
        <p:spPr>
          <a:xfrm>
            <a:off x="6804000" y="1931760"/>
            <a:ext cx="3095280" cy="166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3) Выбрать пункт «Задачи на мне»  и кликнуть ещё раз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/>
          <p:nvPr/>
        </p:nvSpPr>
        <p:spPr>
          <a:xfrm>
            <a:off x="360000" y="491760"/>
            <a:ext cx="3419280" cy="400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4) В появившемся окне создайте задачу, нажав на кнопку «+»  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84" name="" descr=""/>
          <p:cNvPicPr/>
          <p:nvPr/>
        </p:nvPicPr>
        <p:blipFill>
          <a:blip r:embed="rId1"/>
          <a:stretch/>
        </p:blipFill>
        <p:spPr>
          <a:xfrm>
            <a:off x="3960000" y="360000"/>
            <a:ext cx="5759280" cy="4938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/>
          <p:nvPr/>
        </p:nvSpPr>
        <p:spPr>
          <a:xfrm>
            <a:off x="0" y="540000"/>
            <a:ext cx="3599280" cy="395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5) Из выпадающего списка выбрать задачу - «Заправка картриджа»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86" name="" descr=""/>
          <p:cNvPicPr/>
          <p:nvPr/>
        </p:nvPicPr>
        <p:blipFill>
          <a:blip r:embed="rId1"/>
          <a:stretch/>
        </p:blipFill>
        <p:spPr>
          <a:xfrm>
            <a:off x="3780000" y="540000"/>
            <a:ext cx="5885280" cy="438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Shape 1"/>
          <p:cNvSpPr/>
          <p:nvPr/>
        </p:nvSpPr>
        <p:spPr>
          <a:xfrm>
            <a:off x="360000" y="313200"/>
            <a:ext cx="3959280" cy="47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85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6) В появившемся бланке заявки необходимо указать:</a:t>
            </a:r>
            <a:endParaRPr b="0" lang="ru-RU" sz="20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Модель картриджа и инвентарный номер принтера (МФУ).</a:t>
            </a:r>
            <a:endParaRPr b="0" lang="ru-RU" sz="20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Количество картриджей (для каждой модели).</a:t>
            </a:r>
            <a:endParaRPr b="0" lang="ru-RU" sz="20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Наименование подразделения которому принадлежит принтер (МФУ).</a:t>
            </a:r>
            <a:endParaRPr b="0" lang="ru-RU" sz="20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В каких целях используется прринтер или МФУ (учебный процесс / не учебный процесс).</a:t>
            </a:r>
            <a:endParaRPr b="0" lang="ru-RU" sz="20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Контактные данные ответственного за заправку картриджа от структурного подразделения.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88" name="" descr=""/>
          <p:cNvPicPr/>
          <p:nvPr/>
        </p:nvPicPr>
        <p:blipFill>
          <a:blip r:embed="rId1"/>
          <a:stretch/>
        </p:blipFill>
        <p:spPr>
          <a:xfrm>
            <a:off x="4485240" y="415800"/>
            <a:ext cx="4694040" cy="3903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" descr=""/>
          <p:cNvPicPr/>
          <p:nvPr/>
        </p:nvPicPr>
        <p:blipFill>
          <a:blip r:embed="rId1"/>
          <a:stretch/>
        </p:blipFill>
        <p:spPr>
          <a:xfrm>
            <a:off x="360000" y="1751760"/>
            <a:ext cx="3953160" cy="3287520"/>
          </a:xfrm>
          <a:prstGeom prst="rect">
            <a:avLst/>
          </a:prstGeom>
          <a:ln w="0">
            <a:noFill/>
          </a:ln>
        </p:spPr>
      </p:pic>
      <p:sp>
        <p:nvSpPr>
          <p:cNvPr id="90" name="TextShape 1"/>
          <p:cNvSpPr/>
          <p:nvPr/>
        </p:nvSpPr>
        <p:spPr>
          <a:xfrm>
            <a:off x="185400" y="253080"/>
            <a:ext cx="3239280" cy="148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5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7) После заполнения всех полей отправить заявку на выполнение.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91" name="TextShape 2"/>
          <p:cNvSpPr/>
          <p:nvPr/>
        </p:nvSpPr>
        <p:spPr>
          <a:xfrm>
            <a:off x="5040000" y="180000"/>
            <a:ext cx="4319280" cy="89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0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8) Появится окно и список всех пользователей, нужно выбрать начальника подразделения*.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92" name="" descr=""/>
          <p:cNvPicPr/>
          <p:nvPr/>
        </p:nvPicPr>
        <p:blipFill>
          <a:blip r:embed="rId2"/>
          <a:stretch/>
        </p:blipFill>
        <p:spPr>
          <a:xfrm>
            <a:off x="5458320" y="1080000"/>
            <a:ext cx="3180960" cy="4060440"/>
          </a:xfrm>
          <a:prstGeom prst="rect">
            <a:avLst/>
          </a:prstGeom>
          <a:ln w="0">
            <a:noFill/>
          </a:ln>
        </p:spPr>
      </p:pic>
      <p:sp>
        <p:nvSpPr>
          <p:cNvPr id="93" name="TextShape 3"/>
          <p:cNvSpPr/>
          <p:nvPr/>
        </p:nvSpPr>
        <p:spPr>
          <a:xfrm>
            <a:off x="5220000" y="5040000"/>
            <a:ext cx="4499280" cy="53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35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*В случае, если заявку отправляет сам начальник подразделения, он отправляет заявку себе, а потом подписывает и отпровляет проректору.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/>
          <p:nvPr/>
        </p:nvSpPr>
        <p:spPr>
          <a:xfrm>
            <a:off x="288360" y="311760"/>
            <a:ext cx="3670920" cy="112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76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9) Нажмите кнопку «На согласование с нача...»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95" name="" descr=""/>
          <p:cNvPicPr/>
          <p:nvPr/>
        </p:nvPicPr>
        <p:blipFill>
          <a:blip r:embed="rId1"/>
          <a:stretch/>
        </p:blipFill>
        <p:spPr>
          <a:xfrm>
            <a:off x="288360" y="1434600"/>
            <a:ext cx="4618440" cy="1084680"/>
          </a:xfrm>
          <a:prstGeom prst="rect">
            <a:avLst/>
          </a:prstGeom>
          <a:ln w="0">
            <a:noFill/>
          </a:ln>
        </p:spPr>
      </p:pic>
      <p:sp>
        <p:nvSpPr>
          <p:cNvPr id="96" name="TextShape 2"/>
          <p:cNvSpPr/>
          <p:nvPr/>
        </p:nvSpPr>
        <p:spPr>
          <a:xfrm>
            <a:off x="5148360" y="131760"/>
            <a:ext cx="3670920" cy="112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43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10) Ниже представлена схема  прохождения заявки по всем этапам. После согласования с контрактной службой, нужно принять согласие на запрос картриджа (нажать кнопку «ОК»)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97" name="" descr=""/>
          <p:cNvPicPr/>
          <p:nvPr/>
        </p:nvPicPr>
        <p:blipFill>
          <a:blip r:embed="rId2"/>
          <a:stretch/>
        </p:blipFill>
        <p:spPr>
          <a:xfrm>
            <a:off x="5337000" y="1171080"/>
            <a:ext cx="2942280" cy="4287240"/>
          </a:xfrm>
          <a:prstGeom prst="rect">
            <a:avLst/>
          </a:prstGeom>
          <a:ln w="0">
            <a:noFill/>
          </a:ln>
        </p:spPr>
      </p:pic>
      <p:pic>
        <p:nvPicPr>
          <p:cNvPr id="98" name="" descr=""/>
          <p:cNvPicPr/>
          <p:nvPr/>
        </p:nvPicPr>
        <p:blipFill>
          <a:blip r:embed="rId3"/>
          <a:stretch/>
        </p:blipFill>
        <p:spPr>
          <a:xfrm>
            <a:off x="797760" y="2700000"/>
            <a:ext cx="3521520" cy="1527840"/>
          </a:xfrm>
          <a:prstGeom prst="rect">
            <a:avLst/>
          </a:prstGeom>
          <a:ln w="0">
            <a:noFill/>
          </a:ln>
        </p:spPr>
      </p:pic>
      <p:sp>
        <p:nvSpPr>
          <p:cNvPr id="99" name="TextShape 3"/>
          <p:cNvSpPr/>
          <p:nvPr/>
        </p:nvSpPr>
        <p:spPr>
          <a:xfrm>
            <a:off x="648360" y="4320000"/>
            <a:ext cx="4030920" cy="112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47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11) Отнести картридж на заправку, после уведомления о том, что картридж успешно заправлен, нажать кнопку «Завершить» и забрать заправленный картридж.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" descr=""/>
          <p:cNvPicPr/>
          <p:nvPr/>
        </p:nvPicPr>
        <p:blipFill>
          <a:blip r:embed="rId1"/>
          <a:stretch/>
        </p:blipFill>
        <p:spPr>
          <a:xfrm>
            <a:off x="53280" y="900000"/>
            <a:ext cx="9846360" cy="3617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/>
          <p:nvPr/>
        </p:nvSpPr>
        <p:spPr>
          <a:xfrm>
            <a:off x="504000" y="74160"/>
            <a:ext cx="9070920" cy="2805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  <a:ea typeface="DejaVu Sans"/>
              </a:rPr>
              <a:t>Подача заявки на ремонт технического средства (ТС) в КИС ЭДО (СБИС)</a:t>
            </a: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/>
          <p:nvPr/>
        </p:nvSpPr>
        <p:spPr>
          <a:xfrm>
            <a:off x="0" y="360000"/>
            <a:ext cx="7199280" cy="112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93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1) Перейти во вкладку «Задачи»</a:t>
            </a:r>
            <a:endParaRPr b="0" lang="ru-RU" sz="24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2) Левой кнопкой мыши кликнуть на эту вкладку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03" name="" descr=""/>
          <p:cNvPicPr/>
          <p:nvPr/>
        </p:nvPicPr>
        <p:blipFill>
          <a:blip r:embed="rId1"/>
          <a:stretch/>
        </p:blipFill>
        <p:spPr>
          <a:xfrm>
            <a:off x="339120" y="1391400"/>
            <a:ext cx="2180160" cy="3827880"/>
          </a:xfrm>
          <a:prstGeom prst="rect">
            <a:avLst/>
          </a:prstGeom>
          <a:ln w="0">
            <a:noFill/>
          </a:ln>
        </p:spPr>
      </p:pic>
      <p:pic>
        <p:nvPicPr>
          <p:cNvPr id="104" name="" descr=""/>
          <p:cNvPicPr/>
          <p:nvPr/>
        </p:nvPicPr>
        <p:blipFill>
          <a:blip r:embed="rId2"/>
          <a:stretch/>
        </p:blipFill>
        <p:spPr>
          <a:xfrm>
            <a:off x="3402000" y="1323720"/>
            <a:ext cx="3437280" cy="4075560"/>
          </a:xfrm>
          <a:prstGeom prst="rect">
            <a:avLst/>
          </a:prstGeom>
          <a:ln w="0">
            <a:noFill/>
          </a:ln>
        </p:spPr>
      </p:pic>
      <p:sp>
        <p:nvSpPr>
          <p:cNvPr id="105" name="TextShape 2"/>
          <p:cNvSpPr/>
          <p:nvPr/>
        </p:nvSpPr>
        <p:spPr>
          <a:xfrm>
            <a:off x="6804000" y="1931760"/>
            <a:ext cx="3095280" cy="166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3) Выбрать пункт «Задачи на мне»  и кликнуть ещё раз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/>
          <p:nvPr/>
        </p:nvSpPr>
        <p:spPr>
          <a:xfrm>
            <a:off x="360000" y="491760"/>
            <a:ext cx="3419280" cy="400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4) В появившемся окне создайте задачу, нажав на кнопку «+»  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07" name="" descr=""/>
          <p:cNvPicPr/>
          <p:nvPr/>
        </p:nvPicPr>
        <p:blipFill>
          <a:blip r:embed="rId1"/>
          <a:stretch/>
        </p:blipFill>
        <p:spPr>
          <a:xfrm>
            <a:off x="3960000" y="360000"/>
            <a:ext cx="5759280" cy="4938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extShape 1"/>
          <p:cNvSpPr/>
          <p:nvPr/>
        </p:nvSpPr>
        <p:spPr>
          <a:xfrm>
            <a:off x="180000" y="576000"/>
            <a:ext cx="3779280" cy="287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5) Из выпадающего списка выбрать задачу - «Заявка на ремонт технических средств»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09" name="" descr=""/>
          <p:cNvPicPr/>
          <p:nvPr/>
        </p:nvPicPr>
        <p:blipFill>
          <a:blip r:embed="rId1"/>
          <a:stretch/>
        </p:blipFill>
        <p:spPr>
          <a:xfrm>
            <a:off x="3960000" y="540000"/>
            <a:ext cx="5885280" cy="438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/>
          <p:nvPr/>
        </p:nvSpPr>
        <p:spPr>
          <a:xfrm>
            <a:off x="360000" y="313200"/>
            <a:ext cx="3959280" cy="47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57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6) В появившемся бланке необходимо: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 описании кратко укажите суть заявки (ремонт компьютера, ремонт монитора и т.д.).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Выбрать тип ТС (из списка).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Указать инвентарный номер.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Указать наименование (модель) ТС.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Описать неисправность (кратко).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Указать номер аудитории, где находится ТС.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Указать контактный номер телефона.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111" name="" descr=""/>
          <p:cNvPicPr/>
          <p:nvPr/>
        </p:nvPicPr>
        <p:blipFill>
          <a:blip r:embed="rId1"/>
          <a:stretch/>
        </p:blipFill>
        <p:spPr>
          <a:xfrm>
            <a:off x="4860000" y="180000"/>
            <a:ext cx="4570200" cy="5208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Shape 1"/>
          <p:cNvSpPr/>
          <p:nvPr/>
        </p:nvSpPr>
        <p:spPr>
          <a:xfrm>
            <a:off x="185400" y="253080"/>
            <a:ext cx="3239280" cy="148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5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7) После заполнения всех полей отправить заявку на выполнение.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13" name="TextShape 2"/>
          <p:cNvSpPr/>
          <p:nvPr/>
        </p:nvSpPr>
        <p:spPr>
          <a:xfrm>
            <a:off x="5040000" y="180000"/>
            <a:ext cx="4319280" cy="89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0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8) Появится окно и список всех пользователей, нужно выбрать руководителя подразделения*.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14" name="TextShape 3"/>
          <p:cNvSpPr/>
          <p:nvPr/>
        </p:nvSpPr>
        <p:spPr>
          <a:xfrm>
            <a:off x="4860000" y="3240000"/>
            <a:ext cx="4679280" cy="71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40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*В случае, если заявку отправляет сам руководитель подразделения, он отправляет заявку себе, а потом подписывает и отпровляет проректору.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115" name="" descr=""/>
          <p:cNvPicPr/>
          <p:nvPr/>
        </p:nvPicPr>
        <p:blipFill>
          <a:blip r:embed="rId1"/>
          <a:stretch/>
        </p:blipFill>
        <p:spPr>
          <a:xfrm>
            <a:off x="540000" y="1492920"/>
            <a:ext cx="3585960" cy="4086360"/>
          </a:xfrm>
          <a:prstGeom prst="rect">
            <a:avLst/>
          </a:prstGeom>
          <a:ln w="0">
            <a:noFill/>
          </a:ln>
        </p:spPr>
      </p:pic>
      <p:pic>
        <p:nvPicPr>
          <p:cNvPr id="116" name="" descr=""/>
          <p:cNvPicPr/>
          <p:nvPr/>
        </p:nvPicPr>
        <p:blipFill>
          <a:blip r:embed="rId2"/>
          <a:stretch/>
        </p:blipFill>
        <p:spPr>
          <a:xfrm>
            <a:off x="5139000" y="1279080"/>
            <a:ext cx="4580280" cy="1780200"/>
          </a:xfrm>
          <a:prstGeom prst="rect">
            <a:avLst/>
          </a:prstGeom>
          <a:ln w="0">
            <a:noFill/>
          </a:ln>
        </p:spPr>
      </p:pic>
      <p:sp>
        <p:nvSpPr>
          <p:cNvPr id="117" name="TextShape 4"/>
          <p:cNvSpPr/>
          <p:nvPr/>
        </p:nvSpPr>
        <p:spPr>
          <a:xfrm>
            <a:off x="4320000" y="3960000"/>
            <a:ext cx="5219280" cy="143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58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9) После выполнения ремонта будет направлено уведомление о завершении ремонта. После получения уведомления необхлдимо забрать ТС из ремонтной лаборатории (аудитория 203Б).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" descr=""/>
          <p:cNvPicPr/>
          <p:nvPr/>
        </p:nvPicPr>
        <p:blipFill>
          <a:blip r:embed="rId1"/>
          <a:stretch/>
        </p:blipFill>
        <p:spPr>
          <a:xfrm>
            <a:off x="232920" y="-19080"/>
            <a:ext cx="9720720" cy="567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/>
          <p:nvPr/>
        </p:nvSpPr>
        <p:spPr>
          <a:xfrm>
            <a:off x="504000" y="360000"/>
            <a:ext cx="9070920" cy="312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  <a:ea typeface="DejaVu Sans"/>
              </a:rPr>
              <a:t>Утверждение рабочих программ по основным профессиональным образовательным программам высшего образования ФГБОУ ВО «РГРТУ»</a:t>
            </a: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Shape 1"/>
          <p:cNvSpPr/>
          <p:nvPr/>
        </p:nvSpPr>
        <p:spPr>
          <a:xfrm>
            <a:off x="0" y="360000"/>
            <a:ext cx="7199280" cy="112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93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1) Перейти во вкладку «Задачи»</a:t>
            </a:r>
            <a:endParaRPr b="0" lang="ru-RU" sz="24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2) Левой кнопкой мыши кликнуть на эту вкладку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21" name="" descr=""/>
          <p:cNvPicPr/>
          <p:nvPr/>
        </p:nvPicPr>
        <p:blipFill>
          <a:blip r:embed="rId1"/>
          <a:stretch/>
        </p:blipFill>
        <p:spPr>
          <a:xfrm>
            <a:off x="339120" y="1391400"/>
            <a:ext cx="2180160" cy="3827880"/>
          </a:xfrm>
          <a:prstGeom prst="rect">
            <a:avLst/>
          </a:prstGeom>
          <a:ln w="0">
            <a:noFill/>
          </a:ln>
        </p:spPr>
      </p:pic>
      <p:pic>
        <p:nvPicPr>
          <p:cNvPr id="122" name="" descr=""/>
          <p:cNvPicPr/>
          <p:nvPr/>
        </p:nvPicPr>
        <p:blipFill>
          <a:blip r:embed="rId2"/>
          <a:stretch/>
        </p:blipFill>
        <p:spPr>
          <a:xfrm>
            <a:off x="3402000" y="1323720"/>
            <a:ext cx="3437280" cy="4075560"/>
          </a:xfrm>
          <a:prstGeom prst="rect">
            <a:avLst/>
          </a:prstGeom>
          <a:ln w="0">
            <a:noFill/>
          </a:ln>
        </p:spPr>
      </p:pic>
      <p:sp>
        <p:nvSpPr>
          <p:cNvPr id="123" name="TextShape 2"/>
          <p:cNvSpPr/>
          <p:nvPr/>
        </p:nvSpPr>
        <p:spPr>
          <a:xfrm>
            <a:off x="6804000" y="1931760"/>
            <a:ext cx="3095280" cy="166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3) Выбрать пункт «Задачи на мне»  и кликнуть ещё раз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/>
          <p:nvPr/>
        </p:nvSpPr>
        <p:spPr>
          <a:xfrm>
            <a:off x="360000" y="491760"/>
            <a:ext cx="3419280" cy="400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4) В появившемся окне создайте задачу, нажав на кнопку «+»  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25" name="" descr=""/>
          <p:cNvPicPr/>
          <p:nvPr/>
        </p:nvPicPr>
        <p:blipFill>
          <a:blip r:embed="rId1"/>
          <a:stretch/>
        </p:blipFill>
        <p:spPr>
          <a:xfrm>
            <a:off x="3960000" y="360000"/>
            <a:ext cx="5759280" cy="4938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/>
          <p:nvPr/>
        </p:nvSpPr>
        <p:spPr>
          <a:xfrm>
            <a:off x="180000" y="900000"/>
            <a:ext cx="3959280" cy="251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/>
          </a:bodyPr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5) Из выпадающего списка выбрать задачу -</a:t>
            </a: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«Утверждение рабочих программ»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27" name="" descr=""/>
          <p:cNvPicPr/>
          <p:nvPr/>
        </p:nvPicPr>
        <p:blipFill>
          <a:blip r:embed="rId1"/>
          <a:stretch/>
        </p:blipFill>
        <p:spPr>
          <a:xfrm>
            <a:off x="4014000" y="540000"/>
            <a:ext cx="5885280" cy="438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" descr=""/>
          <p:cNvPicPr/>
          <p:nvPr/>
        </p:nvPicPr>
        <p:blipFill>
          <a:blip r:embed="rId1"/>
          <a:stretch/>
        </p:blipFill>
        <p:spPr>
          <a:xfrm>
            <a:off x="4860000" y="900000"/>
            <a:ext cx="4646520" cy="3560760"/>
          </a:xfrm>
          <a:prstGeom prst="rect">
            <a:avLst/>
          </a:prstGeom>
          <a:ln w="0">
            <a:noFill/>
          </a:ln>
        </p:spPr>
      </p:pic>
      <p:sp>
        <p:nvSpPr>
          <p:cNvPr id="129" name="TextShape 1"/>
          <p:cNvSpPr/>
          <p:nvPr/>
        </p:nvSpPr>
        <p:spPr>
          <a:xfrm>
            <a:off x="360000" y="313200"/>
            <a:ext cx="3959280" cy="47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0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6) В появившемся бланке необходимо: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 описании укажите наименование образовательной программы.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 поле «Заведующий кафедрой-разработчиком» и «Руководитель образовательной программы» нужно выбрать из справочника или ввести ФИО соответствующего сотрудника.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Нажав кнопку со скрепкой «Добавить», прикрепите файлы рабочих программ.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/>
          <p:nvPr/>
        </p:nvSpPr>
        <p:spPr>
          <a:xfrm>
            <a:off x="185400" y="253080"/>
            <a:ext cx="3239280" cy="148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5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7) После заполнения всех полей отправить заявку на выполнение.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131" name="" descr=""/>
          <p:cNvPicPr/>
          <p:nvPr/>
        </p:nvPicPr>
        <p:blipFill>
          <a:blip r:embed="rId1"/>
          <a:stretch/>
        </p:blipFill>
        <p:spPr>
          <a:xfrm>
            <a:off x="360000" y="1658520"/>
            <a:ext cx="4646520" cy="3560760"/>
          </a:xfrm>
          <a:prstGeom prst="rect">
            <a:avLst/>
          </a:prstGeom>
          <a:ln w="0">
            <a:noFill/>
          </a:ln>
        </p:spPr>
      </p:pic>
      <p:sp>
        <p:nvSpPr>
          <p:cNvPr id="132" name="TextShape 2"/>
          <p:cNvSpPr/>
          <p:nvPr/>
        </p:nvSpPr>
        <p:spPr>
          <a:xfrm>
            <a:off x="5400000" y="900000"/>
            <a:ext cx="3779280" cy="323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0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8) После подписания рабочих программ заведующим кафедрой-разработчиком, руководителем образовательной программы и утверждения этих программ проректором по УР присылается уведомление о завершении процесса.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" descr=""/>
          <p:cNvPicPr/>
          <p:nvPr/>
        </p:nvPicPr>
        <p:blipFill>
          <a:blip r:embed="rId1"/>
          <a:stretch/>
        </p:blipFill>
        <p:spPr>
          <a:xfrm>
            <a:off x="66960" y="1017720"/>
            <a:ext cx="9846360" cy="3655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5"/>
          <p:cNvSpPr/>
          <p:nvPr/>
        </p:nvSpPr>
        <p:spPr>
          <a:xfrm>
            <a:off x="360000" y="900000"/>
            <a:ext cx="9360000" cy="4500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rmAutofit fontScale="69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 системе ЭДО СБИС было реализовано 20 задач: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Ознакомиться с документом.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Согласование (документа, договора).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Согласование и утверждение приказа на практику.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Заявка (списание техники, ремонт технических средств).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Заправка картриджа.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Публикация  на сайте.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Документы на контроле.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Утверждение рабочих программ, КУГ и учебных планов.</a:t>
            </a:r>
            <a:endParaRPr b="0" lang="ru-RU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Решение о выполнении ремонта внешней организацией.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35" name="TextShape 6"/>
          <p:cNvSpPr/>
          <p:nvPr/>
        </p:nvSpPr>
        <p:spPr>
          <a:xfrm>
            <a:off x="2880000" y="0"/>
            <a:ext cx="4320000" cy="71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  <a:ea typeface="DejaVu Sans"/>
              </a:rPr>
              <a:t>РЕЗУЛЬТАТЫ</a:t>
            </a: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Application>LibreOffice/7.3.3.2$Windows_X86_64 LibreOffice_project/d1d0ea68f081ee2800a922cac8f79445e4603348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2023-11-16T09:56:36Z</dcterms:created>
  <dc:creator/>
  <dc:description/>
  <dc:language>ru-RU</dc:language>
  <cp:lastModifiedBy/>
  <dcterms:modified xsi:type="dcterms:W3CDTF">2023-12-14T13:31:45Z</dcterms:modified>
  <cp:revision>20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