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slides/slide23.xml" ContentType="application/vnd.openxmlformats-officedocument.presentationml.slide+xml"/>
  <Override PartName="/ppt/slides/slide2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s/slide25.xml" ContentType="application/vnd.openxmlformats-officedocument.presentationml.slide+xml"/>
  <Override PartName="/ppt/slideLayouts/slideLayout17.xml" ContentType="application/vnd.openxmlformats-officedocument.presentationml.slideLayout+xml"/>
  <Override PartName="/ppt/slideLayouts/slideLayout15.xml" ContentType="application/vnd.openxmlformats-officedocument.presentationml.slideLayout+xml"/>
  <Override PartName="/ppt/slides/slide21.xml" ContentType="application/vnd.openxmlformats-officedocument.presentationml.slide+xml"/>
  <Override PartName="/ppt/slideLayouts/slideLayout13.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12.xml" ContentType="application/vnd.openxmlformats-officedocument.presentationml.slideLayout+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4.xml" ContentType="application/vnd.openxmlformats-officedocument.presentationml.slideLayout+xml"/>
  <Override PartName="/ppt/slides/slide1.xml" ContentType="application/vnd.openxmlformats-officedocument.presentationml.slide+xml"/>
  <Override PartName="/ppt/slides/slide26.xml" ContentType="application/vnd.openxmlformats-officedocument.presentationml.slide+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s/slide14.xml" ContentType="application/vnd.openxmlformats-officedocument.presentationml.slide+xml"/>
  <Override PartName="/ppt/slideMasters/slideMaster1.xml" ContentType="application/vnd.openxmlformats-officedocument.presentationml.slideMaster+xml"/>
  <Override PartName="/ppt/slides/slide24.xml" ContentType="application/vnd.openxmlformats-officedocument.presentationml.slide+xml"/>
  <Override PartName="/ppt/slideLayouts/slideLayout11.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Override PartName="/ppt/slides/slide16.xml" ContentType="application/vnd.openxmlformats-officedocument.presentationml.slide+xml"/>
  <Override PartName="/ppt/slideLayouts/slideLayout1.xml" ContentType="application/vnd.openxmlformats-officedocument.presentationml.slideLayout+xml"/>
  <Override PartName="/ppt/slideLayouts/slideLayout16.xml" ContentType="application/vnd.openxmlformats-officedocument.presentationml.slideLayout+xml"/>
  <Override PartName="/ppt/slides/slide2.xml" ContentType="application/vnd.openxmlformats-officedocument.presentationml.slide+xml"/>
  <Override PartName="/ppt/viewProps.xml" ContentType="application/vnd.openxmlformats-officedocument.presentationml.viewProps+xml"/>
  <Override PartName="/ppt/slideLayouts/slideLayout6.xml" ContentType="application/vnd.openxmlformats-officedocument.presentationml.slideLayout+xml"/>
  <Override PartName="/ppt/presProps.xml" ContentType="application/vnd.openxmlformats-officedocument.presentationml.presProps+xml"/>
  <Override PartName="/ppt/slideLayouts/slideLayout5.xml" ContentType="application/vnd.openxmlformats-officedocument.presentationml.slideLayout+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12192000" cy="6858000"/>
  <p:notesSz cx="12192000" cy="6858000"/>
  <p:defaultTextStyle>
    <a:defPPr>
      <a:defRPr lang="ru-RU"/>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87" d="100"/>
          <a:sy n="87" d="100"/>
        </p:scale>
        <p:origin x="114" y="438"/>
      </p:cViewPr>
      <p:guideLst>
        <p:guide pos="2160" orient="horz"/>
        <p:guide pos="3840"/>
      </p:guideLst>
    </p:cSldViewPr>
  </p:slideViewPr>
  <p:gridSpacing cx="72008" cy="72008"/>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presProps" Target="presProps.xml" /><Relationship Id="rId30" Type="http://schemas.openxmlformats.org/officeDocument/2006/relationships/tableStyles" Target="tableStyles.xml" /><Relationship Id="rId31" Type="http://schemas.openxmlformats.org/officeDocument/2006/relationships/viewProps" Target="viewProps.xml" /></Relationship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title" userDrawn="1">
  <p:cSld name="Титульный слайд">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684212" y="685799"/>
            <a:ext cx="8001000" cy="2971800"/>
          </a:xfrm>
        </p:spPr>
        <p:txBody>
          <a:bodyPr anchor="b">
            <a:normAutofit/>
          </a:bodyPr>
          <a:lstStyle>
            <a:lvl1pPr algn="l">
              <a:defRPr sz="4800"/>
            </a:lvl1pPr>
          </a:lstStyle>
          <a:p>
            <a:pPr>
              <a:defRPr/>
            </a:pPr>
            <a:r>
              <a:rPr lang="ru-RU"/>
              <a:t>Образец заголовка</a:t>
            </a:r>
            <a:endParaRPr lang="en-US"/>
          </a:p>
        </p:txBody>
      </p:sp>
      <p:sp>
        <p:nvSpPr>
          <p:cNvPr id="3" name="Subtitle 2"/>
          <p:cNvSpPr>
            <a:spLocks noGrp="1"/>
          </p:cNvSpPr>
          <p:nvPr>
            <p:ph type="subTitle" idx="1"/>
          </p:nvPr>
        </p:nvSpPr>
        <p:spPr bwMode="auto">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defRPr/>
            </a:pPr>
            <a:r>
              <a:rPr lang="ru-RU"/>
              <a:t>Образец подзаголовка</a:t>
            </a:r>
            <a:endParaRPr lang="en-US"/>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cxnSp>
        <p:nvCxnSpPr>
          <p:cNvPr id="16" name="Straight Connector 15"/>
          <p:cNvCxnSpPr>
            <a:cxnSpLocks/>
          </p:cNvCxnSpPr>
          <p:nvPr/>
        </p:nvCxnSpPr>
        <p:spPr bwMode="auto">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a:cxnSpLocks/>
          </p:cNvCxnSpPr>
          <p:nvPr/>
        </p:nvCxnSpPr>
        <p:spPr bwMode="auto">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a:cxnSpLocks/>
          </p:cNvCxnSpPr>
          <p:nvPr/>
        </p:nvCxnSpPr>
        <p:spPr bwMode="auto">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a:cxnSpLocks/>
          </p:cNvCxnSpPr>
          <p:nvPr/>
        </p:nvCxnSpPr>
        <p:spPr bwMode="auto">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a:cxnSpLocks/>
          </p:cNvCxnSpPr>
          <p:nvPr/>
        </p:nvCxnSpPr>
        <p:spPr bwMode="auto">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obj" userDrawn="1">
  <p:cSld name="Заголовок и объект">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3" name="Content Placeholder 2"/>
          <p:cNvSpPr>
            <a:spLocks noGrp="1"/>
          </p:cNvSpPr>
          <p:nvPr>
            <p:ph idx="1"/>
          </p:nvPr>
        </p:nvSpPr>
        <p:spPr bwMode="auto"/>
        <p:txBody>
          <a:bodyPr anchor="ct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secHead" userDrawn="1">
  <p:cSld name="Заголовок раздела">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684211" y="2006600"/>
            <a:ext cx="8534401" cy="2281600"/>
          </a:xfrm>
        </p:spPr>
        <p:txBody>
          <a:bodyPr anchor="b">
            <a:normAutofit/>
          </a:bodyPr>
          <a:lstStyle>
            <a:lvl1pPr algn="l">
              <a:defRPr sz="3600" b="0" cap="all"/>
            </a:lvl1pPr>
          </a:lstStyle>
          <a:p>
            <a:pPr>
              <a:defRPr/>
            </a:pPr>
            <a:r>
              <a:rPr lang="ru-RU"/>
              <a:t>Образец заголовка</a:t>
            </a:r>
            <a:endParaRPr lang="en-US"/>
          </a:p>
        </p:txBody>
      </p:sp>
      <p:sp>
        <p:nvSpPr>
          <p:cNvPr id="3" name="Text Placeholder 2"/>
          <p:cNvSpPr>
            <a:spLocks noGrp="1"/>
          </p:cNvSpPr>
          <p:nvPr>
            <p:ph type="body" idx="1"/>
          </p:nvPr>
        </p:nvSpPr>
        <p:spPr bwMode="auto">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woObj" userDrawn="1">
  <p:cSld name="Два объекта">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3" name="Content Placeholder 2"/>
          <p:cNvSpPr>
            <a:spLocks noGrp="1"/>
          </p:cNvSpPr>
          <p:nvPr>
            <p:ph sz="half" idx="1"/>
          </p:nvPr>
        </p:nvSpPr>
        <p:spPr bwMode="auto">
          <a:xfrm>
            <a:off x="684211" y="685800"/>
            <a:ext cx="4937655" cy="3615267"/>
          </a:xfrm>
        </p:spPr>
        <p:txBody>
          <a:bodyPr>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4" name="Content Placeholder 3"/>
          <p:cNvSpPr>
            <a:spLocks noGrp="1"/>
          </p:cNvSpPr>
          <p:nvPr>
            <p:ph sz="half" idx="2"/>
          </p:nvPr>
        </p:nvSpPr>
        <p:spPr bwMode="auto">
          <a:xfrm>
            <a:off x="5808133" y="685801"/>
            <a:ext cx="4934479" cy="3615266"/>
          </a:xfrm>
        </p:spPr>
        <p:txBody>
          <a:bodyPr>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5" name="Date Placeholder 4"/>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6" name="Footer Placeholder 5"/>
          <p:cNvSpPr>
            <a:spLocks noGrp="1"/>
          </p:cNvSpPr>
          <p:nvPr>
            <p:ph type="ftr" sz="quarter" idx="11"/>
          </p:nvPr>
        </p:nvSpPr>
        <p:spPr bwMode="auto"/>
        <p:txBody>
          <a:bodyPr/>
          <a:lstStyle/>
          <a:p>
            <a:pPr>
              <a:defRPr/>
            </a:pPr>
            <a:endParaRPr lang="ru-RU"/>
          </a:p>
        </p:txBody>
      </p:sp>
      <p:sp>
        <p:nvSpPr>
          <p:cNvPr id="7" name="Slide Number Placeholder 6"/>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woTxTwoObj" userDrawn="1">
  <p:cSld name="Сравнение">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lvl1pPr>
              <a:defRPr/>
            </a:lvl1pPr>
          </a:lstStyle>
          <a:p>
            <a:pPr>
              <a:defRPr/>
            </a:pPr>
            <a:r>
              <a:rPr lang="ru-RU"/>
              <a:t>Образец заголовка</a:t>
            </a:r>
            <a:endParaRPr lang="en-US"/>
          </a:p>
        </p:txBody>
      </p:sp>
      <p:sp>
        <p:nvSpPr>
          <p:cNvPr id="3" name="Text Placeholder 2"/>
          <p:cNvSpPr>
            <a:spLocks noGrp="1"/>
          </p:cNvSpPr>
          <p:nvPr>
            <p:ph type="body" idx="1"/>
          </p:nvPr>
        </p:nvSpPr>
        <p:spPr bwMode="auto">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ru-RU"/>
              <a:t>Образец текста</a:t>
            </a:r>
            <a:endParaRPr/>
          </a:p>
        </p:txBody>
      </p:sp>
      <p:sp>
        <p:nvSpPr>
          <p:cNvPr id="4" name="Content Placeholder 3"/>
          <p:cNvSpPr>
            <a:spLocks noGrp="1"/>
          </p:cNvSpPr>
          <p:nvPr>
            <p:ph sz="half" idx="2"/>
          </p:nvPr>
        </p:nvSpPr>
        <p:spPr bwMode="auto">
          <a:xfrm>
            <a:off x="684211" y="1270529"/>
            <a:ext cx="4937655" cy="3030538"/>
          </a:xfrm>
        </p:spPr>
        <p:txBody>
          <a:bodyPr anchor="t">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5" name="Text Placeholder 4"/>
          <p:cNvSpPr>
            <a:spLocks noGrp="1"/>
          </p:cNvSpPr>
          <p:nvPr>
            <p:ph type="body" sz="quarter" idx="3"/>
          </p:nvPr>
        </p:nvSpPr>
        <p:spPr bwMode="auto">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ru-RU"/>
              <a:t>Образец текста</a:t>
            </a:r>
            <a:endParaRPr/>
          </a:p>
        </p:txBody>
      </p:sp>
      <p:sp>
        <p:nvSpPr>
          <p:cNvPr id="6" name="Content Placeholder 5"/>
          <p:cNvSpPr>
            <a:spLocks noGrp="1"/>
          </p:cNvSpPr>
          <p:nvPr>
            <p:ph sz="quarter" idx="4"/>
          </p:nvPr>
        </p:nvSpPr>
        <p:spPr bwMode="auto">
          <a:xfrm>
            <a:off x="5806545" y="1262062"/>
            <a:ext cx="4929188" cy="3030538"/>
          </a:xfrm>
        </p:spPr>
        <p:txBody>
          <a:bodyPr anchor="t">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7" name="Date Placeholder 6"/>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8" name="Footer Placeholder 7"/>
          <p:cNvSpPr>
            <a:spLocks noGrp="1"/>
          </p:cNvSpPr>
          <p:nvPr>
            <p:ph type="ftr" sz="quarter" idx="11"/>
          </p:nvPr>
        </p:nvSpPr>
        <p:spPr bwMode="auto"/>
        <p:txBody>
          <a:bodyPr/>
          <a:lstStyle/>
          <a:p>
            <a:pPr>
              <a:defRPr/>
            </a:pPr>
            <a:endParaRPr lang="ru-RU"/>
          </a:p>
        </p:txBody>
      </p:sp>
      <p:sp>
        <p:nvSpPr>
          <p:cNvPr id="9" name="Slide Number Placeholder 8"/>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itleOnly" userDrawn="1">
  <p:cSld name="Только заголовок">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3" name="Date Placeholder 2"/>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4" name="Footer Placeholder 3"/>
          <p:cNvSpPr>
            <a:spLocks noGrp="1"/>
          </p:cNvSpPr>
          <p:nvPr>
            <p:ph type="ftr" sz="quarter" idx="11"/>
          </p:nvPr>
        </p:nvSpPr>
        <p:spPr bwMode="auto"/>
        <p:txBody>
          <a:bodyPr/>
          <a:lstStyle/>
          <a:p>
            <a:pPr>
              <a:defRPr/>
            </a:pPr>
            <a:endParaRPr lang="ru-RU"/>
          </a:p>
        </p:txBody>
      </p:sp>
      <p:sp>
        <p:nvSpPr>
          <p:cNvPr id="5" name="Slide Number Placeholder 4"/>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blank" userDrawn="1">
  <p:cSld name="Пустой слайд">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3" name="Footer Placeholder 2"/>
          <p:cNvSpPr>
            <a:spLocks noGrp="1"/>
          </p:cNvSpPr>
          <p:nvPr>
            <p:ph type="ftr" sz="quarter" idx="11"/>
          </p:nvPr>
        </p:nvSpPr>
        <p:spPr bwMode="auto"/>
        <p:txBody>
          <a:bodyPr/>
          <a:lstStyle/>
          <a:p>
            <a:pPr>
              <a:defRPr/>
            </a:pPr>
            <a:endParaRPr lang="ru-RU"/>
          </a:p>
        </p:txBody>
      </p:sp>
      <p:sp>
        <p:nvSpPr>
          <p:cNvPr id="4" name="Slide Number Placeholder 3"/>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objTx" userDrawn="1">
  <p:cSld name="Объект с подписью">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7085012" y="685800"/>
            <a:ext cx="3657600" cy="1371600"/>
          </a:xfrm>
        </p:spPr>
        <p:txBody>
          <a:bodyPr anchor="b">
            <a:normAutofit/>
          </a:bodyPr>
          <a:lstStyle>
            <a:lvl1pPr algn="l">
              <a:defRPr sz="2400" b="0"/>
            </a:lvl1pPr>
          </a:lstStyle>
          <a:p>
            <a:pPr>
              <a:defRPr/>
            </a:pPr>
            <a:r>
              <a:rPr lang="ru-RU"/>
              <a:t>Образец заголовка</a:t>
            </a:r>
            <a:endParaRPr lang="en-US"/>
          </a:p>
        </p:txBody>
      </p:sp>
      <p:sp>
        <p:nvSpPr>
          <p:cNvPr id="3" name="Content Placeholder 2"/>
          <p:cNvSpPr>
            <a:spLocks noGrp="1"/>
          </p:cNvSpPr>
          <p:nvPr>
            <p:ph idx="1"/>
          </p:nvPr>
        </p:nvSpPr>
        <p:spPr bwMode="auto">
          <a:xfrm>
            <a:off x="684212" y="685800"/>
            <a:ext cx="5943601" cy="5308600"/>
          </a:xfrm>
        </p:spPr>
        <p:txBody>
          <a:bodyPr anchor="ctr">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4" name="Text Placeholder 3"/>
          <p:cNvSpPr>
            <a:spLocks noGrp="1"/>
          </p:cNvSpPr>
          <p:nvPr>
            <p:ph type="body" sz="half" idx="2"/>
          </p:nvPr>
        </p:nvSpPr>
        <p:spPr bwMode="auto">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ru-RU"/>
              <a:t>Образец текста</a:t>
            </a:r>
            <a:endParaRPr/>
          </a:p>
        </p:txBody>
      </p:sp>
      <p:sp>
        <p:nvSpPr>
          <p:cNvPr id="5" name="Date Placeholder 4"/>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6" name="Footer Placeholder 5"/>
          <p:cNvSpPr>
            <a:spLocks noGrp="1"/>
          </p:cNvSpPr>
          <p:nvPr>
            <p:ph type="ftr" sz="quarter" idx="11"/>
          </p:nvPr>
        </p:nvSpPr>
        <p:spPr bwMode="auto"/>
        <p:txBody>
          <a:bodyPr/>
          <a:lstStyle/>
          <a:p>
            <a:pPr>
              <a:defRPr/>
            </a:pPr>
            <a:endParaRPr lang="ru-RU"/>
          </a:p>
        </p:txBody>
      </p:sp>
      <p:sp>
        <p:nvSpPr>
          <p:cNvPr id="7" name="Slide Number Placeholder 6"/>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picTx" userDrawn="1">
  <p:cSld name="Рисунок с подписью">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4722812" y="1447800"/>
            <a:ext cx="6019800" cy="1143000"/>
          </a:xfrm>
        </p:spPr>
        <p:txBody>
          <a:bodyPr anchor="b">
            <a:normAutofit/>
          </a:bodyPr>
          <a:lstStyle>
            <a:lvl1pPr algn="l">
              <a:defRPr sz="2800" b="0"/>
            </a:lvl1pPr>
          </a:lstStyle>
          <a:p>
            <a:pPr>
              <a:defRPr/>
            </a:pPr>
            <a:r>
              <a:rPr lang="ru-RU"/>
              <a:t>Образец заголовка</a:t>
            </a:r>
            <a:endParaRPr lang="en-US"/>
          </a:p>
        </p:txBody>
      </p:sp>
      <p:sp>
        <p:nvSpPr>
          <p:cNvPr id="14" name="Picture Placeholder 2"/>
          <p:cNvSpPr>
            <a:spLocks noChangeAspect="1" noGrp="1"/>
          </p:cNvSpPr>
          <p:nvPr>
            <p:ph type="pic" idx="1"/>
          </p:nvPr>
        </p:nvSpPr>
        <p:spPr bwMode="auto">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a:defRPr/>
            </a:pPr>
            <a:r>
              <a:rPr lang="ru-RU"/>
              <a:t>Вставка рисунка</a:t>
            </a:r>
            <a:endParaRPr lang="en-US"/>
          </a:p>
        </p:txBody>
      </p:sp>
      <p:sp>
        <p:nvSpPr>
          <p:cNvPr id="4" name="Text Placeholder 3"/>
          <p:cNvSpPr>
            <a:spLocks noGrp="1"/>
          </p:cNvSpPr>
          <p:nvPr>
            <p:ph type="body" sz="half" idx="2"/>
          </p:nvPr>
        </p:nvSpPr>
        <p:spPr bwMode="auto">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ru-RU"/>
              <a:t>Образец текста</a:t>
            </a:r>
            <a:endParaRPr/>
          </a:p>
        </p:txBody>
      </p:sp>
      <p:sp>
        <p:nvSpPr>
          <p:cNvPr id="5" name="Date Placeholder 4"/>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6" name="Footer Placeholder 5"/>
          <p:cNvSpPr>
            <a:spLocks noGrp="1"/>
          </p:cNvSpPr>
          <p:nvPr>
            <p:ph type="ftr" sz="quarter" idx="11"/>
          </p:nvPr>
        </p:nvSpPr>
        <p:spPr bwMode="auto"/>
        <p:txBody>
          <a:bodyPr/>
          <a:lstStyle/>
          <a:p>
            <a:pPr>
              <a:defRPr/>
            </a:pPr>
            <a:endParaRPr lang="ru-RU"/>
          </a:p>
        </p:txBody>
      </p:sp>
      <p:sp>
        <p:nvSpPr>
          <p:cNvPr id="7" name="Slide Number Placeholder 6"/>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Панорамная фотография с подписью">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ru-RU"/>
              <a:t>Образец заголовка</a:t>
            </a:r>
            <a:endParaRPr lang="en-US"/>
          </a:p>
        </p:txBody>
      </p:sp>
      <p:sp>
        <p:nvSpPr>
          <p:cNvPr id="17" name="Picture Placeholder 2"/>
          <p:cNvSpPr>
            <a:spLocks noChangeAspect="1" noGrp="1"/>
          </p:cNvSpPr>
          <p:nvPr>
            <p:ph type="pic" idx="13"/>
          </p:nvPr>
        </p:nvSpPr>
        <p:spPr bwMode="auto">
          <a:xfrm>
            <a:off x="685800" y="533400"/>
            <a:ext cx="10818811"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a:defRPr/>
            </a:pPr>
            <a:r>
              <a:rPr lang="ru-RU"/>
              <a:t>Вставка рисунка</a:t>
            </a:r>
            <a:endParaRPr lang="en-US"/>
          </a:p>
        </p:txBody>
      </p:sp>
      <p:sp>
        <p:nvSpPr>
          <p:cNvPr id="16" name="Text Placeholder 9"/>
          <p:cNvSpPr>
            <a:spLocks noGrp="1"/>
          </p:cNvSpPr>
          <p:nvPr>
            <p:ph type="body" sz="quarter" idx="14"/>
          </p:nvPr>
        </p:nvSpPr>
        <p:spPr bwMode="auto">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defRPr/>
            </a:pPr>
            <a:r>
              <a:rPr lang="ru-RU"/>
              <a:t>Образец текста</a:t>
            </a:r>
            <a:endParaRPr/>
          </a:p>
        </p:txBody>
      </p:sp>
      <p:sp>
        <p:nvSpPr>
          <p:cNvPr id="3" name="Date Placeholder 2"/>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4" name="Footer Placeholder 3"/>
          <p:cNvSpPr>
            <a:spLocks noGrp="1"/>
          </p:cNvSpPr>
          <p:nvPr>
            <p:ph type="ftr" sz="quarter" idx="11"/>
          </p:nvPr>
        </p:nvSpPr>
        <p:spPr bwMode="auto"/>
        <p:txBody>
          <a:bodyPr/>
          <a:lstStyle/>
          <a:p>
            <a:pPr>
              <a:defRPr/>
            </a:pPr>
            <a:endParaRPr lang="ru-RU"/>
          </a:p>
        </p:txBody>
      </p:sp>
      <p:sp>
        <p:nvSpPr>
          <p:cNvPr id="5" name="Slide Number Placeholder 4"/>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Заголовок и подпись">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684213" y="685800"/>
            <a:ext cx="10058400" cy="2743200"/>
          </a:xfrm>
        </p:spPr>
        <p:txBody>
          <a:bodyPr anchor="ctr">
            <a:normAutofit/>
          </a:bodyPr>
          <a:lstStyle>
            <a:lvl1pPr algn="l">
              <a:defRPr sz="3200" b="0" cap="all"/>
            </a:lvl1pPr>
          </a:lstStyle>
          <a:p>
            <a:pPr>
              <a:defRPr/>
            </a:pPr>
            <a:r>
              <a:rPr lang="ru-RU"/>
              <a:t>Образец заголовка</a:t>
            </a:r>
            <a:endParaRPr lang="en-US"/>
          </a:p>
        </p:txBody>
      </p:sp>
      <p:sp>
        <p:nvSpPr>
          <p:cNvPr id="3" name="Text Placeholder 2"/>
          <p:cNvSpPr>
            <a:spLocks noGrp="1"/>
          </p:cNvSpPr>
          <p:nvPr>
            <p:ph type="body" idx="1"/>
          </p:nvPr>
        </p:nvSpPr>
        <p:spPr bwMode="auto">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Цитата с подписью">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41411" y="685800"/>
            <a:ext cx="9144001" cy="2743200"/>
          </a:xfrm>
        </p:spPr>
        <p:txBody>
          <a:bodyPr anchor="ctr">
            <a:normAutofit/>
          </a:bodyPr>
          <a:lstStyle>
            <a:lvl1pPr algn="l">
              <a:defRPr sz="3200" b="0" cap="all">
                <a:solidFill>
                  <a:schemeClr val="tx1"/>
                </a:solidFill>
              </a:defRPr>
            </a:lvl1pPr>
          </a:lstStyle>
          <a:p>
            <a:pPr>
              <a:defRPr/>
            </a:pPr>
            <a:r>
              <a:rPr lang="ru-RU"/>
              <a:t>Образец заголовка</a:t>
            </a:r>
            <a:endParaRPr lang="en-US"/>
          </a:p>
        </p:txBody>
      </p:sp>
      <p:sp>
        <p:nvSpPr>
          <p:cNvPr id="10" name="Text Placeholder 9"/>
          <p:cNvSpPr>
            <a:spLocks noGrp="1"/>
          </p:cNvSpPr>
          <p:nvPr>
            <p:ph type="body" sz="quarter" idx="13"/>
          </p:nvPr>
        </p:nvSpPr>
        <p:spPr bwMode="auto">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defRPr/>
            </a:pPr>
            <a:r>
              <a:rPr lang="ru-RU"/>
              <a:t>Образец текста</a:t>
            </a:r>
            <a:endParaRPr/>
          </a:p>
        </p:txBody>
      </p:sp>
      <p:sp>
        <p:nvSpPr>
          <p:cNvPr id="3" name="Text Placeholder 2"/>
          <p:cNvSpPr>
            <a:spLocks noGrp="1"/>
          </p:cNvSpPr>
          <p:nvPr>
            <p:ph type="body" idx="1"/>
          </p:nvPr>
        </p:nvSpPr>
        <p:spPr bwMode="auto">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
        <p:nvSpPr>
          <p:cNvPr id="14" name="TextBox 13"/>
          <p:cNvSpPr txBox="1"/>
          <p:nvPr/>
        </p:nvSpPr>
        <p:spPr bwMode="auto">
          <a:xfrm>
            <a:off x="531812" y="812222"/>
            <a:ext cx="609600" cy="584775"/>
          </a:xfrm>
          <a:prstGeom prst="rect">
            <a:avLst/>
          </a:prstGeom>
        </p:spPr>
        <p:txBody>
          <a:bodyPr vert="horz" lIns="91440" tIns="45720" rIns="91440" bIns="45720" rtlCol="0" anchor="ctr">
            <a:noAutofit/>
          </a:bodyPr>
          <a:lstStyle/>
          <a:p>
            <a:pPr lvl="0">
              <a:defRPr/>
            </a:pPr>
            <a:r>
              <a:rPr lang="en-US" sz="8000">
                <a:solidFill>
                  <a:schemeClr val="tx1"/>
                </a:solidFill>
              </a:rPr>
              <a:t>“</a:t>
            </a:r>
            <a:endParaRPr/>
          </a:p>
        </p:txBody>
      </p:sp>
      <p:sp>
        <p:nvSpPr>
          <p:cNvPr id="15" name="TextBox 14"/>
          <p:cNvSpPr txBox="1"/>
          <p:nvPr/>
        </p:nvSpPr>
        <p:spPr bwMode="auto">
          <a:xfrm>
            <a:off x="10285412" y="2768601"/>
            <a:ext cx="609600" cy="584775"/>
          </a:xfrm>
          <a:prstGeom prst="rect">
            <a:avLst/>
          </a:prstGeom>
        </p:spPr>
        <p:txBody>
          <a:bodyPr vert="horz" lIns="91440" tIns="45720" rIns="91440" bIns="45720" rtlCol="0" anchor="ctr">
            <a:noAutofit/>
          </a:bodyPr>
          <a:lstStyle/>
          <a:p>
            <a:pPr lvl="0" algn="r">
              <a:defRPr/>
            </a:pPr>
            <a:r>
              <a:rPr lang="en-US" sz="8000">
                <a:solidFill>
                  <a:schemeClr val="tx1"/>
                </a:solidFil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Карточка имени">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684212" y="3429000"/>
            <a:ext cx="8534400" cy="1697400"/>
          </a:xfrm>
        </p:spPr>
        <p:txBody>
          <a:bodyPr anchor="b">
            <a:normAutofit/>
          </a:bodyPr>
          <a:lstStyle>
            <a:lvl1pPr algn="l">
              <a:defRPr sz="3200" b="0" cap="all"/>
            </a:lvl1pPr>
          </a:lstStyle>
          <a:p>
            <a:pPr>
              <a:defRPr/>
            </a:pPr>
            <a:r>
              <a:rPr lang="ru-RU"/>
              <a:t>Образец заголовка</a:t>
            </a:r>
            <a:endParaRPr lang="en-US"/>
          </a:p>
        </p:txBody>
      </p:sp>
      <p:sp>
        <p:nvSpPr>
          <p:cNvPr id="3" name="Text Placeholder 2"/>
          <p:cNvSpPr>
            <a:spLocks noGrp="1"/>
          </p:cNvSpPr>
          <p:nvPr>
            <p:ph type="body" idx="1"/>
          </p:nvPr>
        </p:nvSpPr>
        <p:spPr bwMode="auto">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Цитата карточки имени">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141413" y="685800"/>
            <a:ext cx="9144000" cy="2743200"/>
          </a:xfrm>
        </p:spPr>
        <p:txBody>
          <a:bodyPr anchor="ctr">
            <a:normAutofit/>
          </a:bodyPr>
          <a:lstStyle>
            <a:lvl1pPr algn="l">
              <a:defRPr sz="3200" b="0" cap="all">
                <a:solidFill>
                  <a:schemeClr val="tx1"/>
                </a:solidFill>
              </a:defRPr>
            </a:lvl1pPr>
          </a:lstStyle>
          <a:p>
            <a:pPr>
              <a:defRPr/>
            </a:pPr>
            <a:r>
              <a:rPr lang="ru-RU"/>
              <a:t>Образец заголовка</a:t>
            </a:r>
            <a:endParaRPr lang="en-US"/>
          </a:p>
        </p:txBody>
      </p:sp>
      <p:sp>
        <p:nvSpPr>
          <p:cNvPr id="10" name="Text Placeholder 9"/>
          <p:cNvSpPr>
            <a:spLocks noGrp="1"/>
          </p:cNvSpPr>
          <p:nvPr>
            <p:ph type="body" sz="quarter" idx="13"/>
          </p:nvPr>
        </p:nvSpPr>
        <p:spPr bwMode="auto">
          <a:xfrm>
            <a:off x="684212" y="3928534"/>
            <a:ext cx="8534401" cy="1049866"/>
          </a:xfrm>
        </p:spPr>
        <p:txBody>
          <a:bodyPr vert="horz" lIns="91440" tIns="45720" rIns="91440" bIns="45720" rtlCol="0" anchor="b">
            <a:normAutofit/>
          </a:bodyPr>
          <a:lstStyle>
            <a:lvl1pPr>
              <a:buNone/>
              <a:defRPr lang="en-US" sz="2400" b="0" cap="all">
                <a:ln w="3175" cmpd="sng">
                  <a:noFill/>
                </a:ln>
                <a:solidFill>
                  <a:schemeClr val="tx1"/>
                </a:solidFill>
              </a:defRPr>
            </a:lvl1pPr>
          </a:lstStyle>
          <a:p>
            <a:pPr marL="0" lvl="0">
              <a:spcBef>
                <a:spcPts val="0"/>
              </a:spcBef>
              <a:buNone/>
              <a:defRPr/>
            </a:pPr>
            <a:r>
              <a:rPr lang="ru-RU"/>
              <a:t>Образец текста</a:t>
            </a:r>
            <a:endParaRPr/>
          </a:p>
        </p:txBody>
      </p:sp>
      <p:sp>
        <p:nvSpPr>
          <p:cNvPr id="3" name="Text Placeholder 2"/>
          <p:cNvSpPr>
            <a:spLocks noGrp="1"/>
          </p:cNvSpPr>
          <p:nvPr>
            <p:ph type="body" idx="1"/>
          </p:nvPr>
        </p:nvSpPr>
        <p:spPr bwMode="auto">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
        <p:nvSpPr>
          <p:cNvPr id="11" name="TextBox 10"/>
          <p:cNvSpPr txBox="1"/>
          <p:nvPr/>
        </p:nvSpPr>
        <p:spPr bwMode="auto">
          <a:xfrm>
            <a:off x="531812" y="812222"/>
            <a:ext cx="609600" cy="584775"/>
          </a:xfrm>
          <a:prstGeom prst="rect">
            <a:avLst/>
          </a:prstGeom>
        </p:spPr>
        <p:txBody>
          <a:bodyPr vert="horz" lIns="91440" tIns="45720" rIns="91440" bIns="45720" rtlCol="0" anchor="ctr">
            <a:noAutofit/>
          </a:bodyPr>
          <a:lstStyle/>
          <a:p>
            <a:pPr lvl="0">
              <a:defRPr/>
            </a:pPr>
            <a:r>
              <a:rPr lang="en-US" sz="8000">
                <a:solidFill>
                  <a:schemeClr val="tx1"/>
                </a:solidFill>
              </a:rPr>
              <a:t>“</a:t>
            </a:r>
            <a:endParaRPr/>
          </a:p>
        </p:txBody>
      </p:sp>
      <p:sp>
        <p:nvSpPr>
          <p:cNvPr id="12" name="TextBox 11"/>
          <p:cNvSpPr txBox="1"/>
          <p:nvPr/>
        </p:nvSpPr>
        <p:spPr bwMode="auto">
          <a:xfrm>
            <a:off x="10285412" y="2768601"/>
            <a:ext cx="609600" cy="584775"/>
          </a:xfrm>
          <a:prstGeom prst="rect">
            <a:avLst/>
          </a:prstGeom>
        </p:spPr>
        <p:txBody>
          <a:bodyPr vert="horz" lIns="91440" tIns="45720" rIns="91440" bIns="45720" rtlCol="0" anchor="ctr">
            <a:noAutofit/>
          </a:bodyPr>
          <a:lstStyle/>
          <a:p>
            <a:pPr lvl="0" algn="r">
              <a:defRPr/>
            </a:pPr>
            <a:r>
              <a:rPr lang="en-US" sz="8000">
                <a:solidFill>
                  <a:schemeClr val="tx1"/>
                </a:solidFill>
              </a:rPr>
              <a:t>”</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Истина или ложь">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684213" y="685800"/>
            <a:ext cx="10058400" cy="2743200"/>
          </a:xfrm>
        </p:spPr>
        <p:txBody>
          <a:bodyPr vert="horz" lIns="91440" tIns="45720" rIns="91440" bIns="45720" rtlCol="0" anchor="ctr">
            <a:normAutofit/>
          </a:bodyPr>
          <a:lstStyle>
            <a:lvl1pPr>
              <a:defRPr lang="en-US" b="0"/>
            </a:lvl1pPr>
          </a:lstStyle>
          <a:p>
            <a:pPr marL="0" lvl="0">
              <a:defRPr/>
            </a:pPr>
            <a:r>
              <a:rPr lang="ru-RU"/>
              <a:t>Образец заголовка</a:t>
            </a:r>
            <a:endParaRPr lang="en-US"/>
          </a:p>
        </p:txBody>
      </p:sp>
      <p:sp>
        <p:nvSpPr>
          <p:cNvPr id="10" name="Text Placeholder 9"/>
          <p:cNvSpPr>
            <a:spLocks noGrp="1"/>
          </p:cNvSpPr>
          <p:nvPr>
            <p:ph type="body" sz="quarter" idx="13"/>
          </p:nvPr>
        </p:nvSpPr>
        <p:spPr bwMode="auto">
          <a:xfrm>
            <a:off x="684212" y="3928534"/>
            <a:ext cx="8534400" cy="838200"/>
          </a:xfrm>
        </p:spPr>
        <p:txBody>
          <a:bodyPr vert="horz" lIns="91440" tIns="45720" rIns="91440" bIns="45720" rtlCol="0" anchor="b">
            <a:normAutofit/>
          </a:bodyPr>
          <a:lstStyle>
            <a:lvl1pPr>
              <a:buNone/>
              <a:defRPr lang="en-US" sz="2400" b="0" cap="all">
                <a:ln w="3175" cmpd="sng">
                  <a:noFill/>
                </a:ln>
                <a:solidFill>
                  <a:schemeClr val="tx1"/>
                </a:solidFill>
              </a:defRPr>
            </a:lvl1pPr>
          </a:lstStyle>
          <a:p>
            <a:pPr marL="0" lvl="0">
              <a:spcBef>
                <a:spcPts val="0"/>
              </a:spcBef>
              <a:buNone/>
              <a:defRPr/>
            </a:pPr>
            <a:r>
              <a:rPr lang="ru-RU"/>
              <a:t>Образец текста</a:t>
            </a:r>
            <a:endParaRPr/>
          </a:p>
        </p:txBody>
      </p:sp>
      <p:sp>
        <p:nvSpPr>
          <p:cNvPr id="3" name="Text Placeholder 2"/>
          <p:cNvSpPr>
            <a:spLocks noGrp="1"/>
          </p:cNvSpPr>
          <p:nvPr>
            <p:ph type="body" idx="1"/>
          </p:nvPr>
        </p:nvSpPr>
        <p:spPr bwMode="auto">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vertTx" userDrawn="1">
  <p:cSld name="Заголовок и вертикальный текст">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lvl1pPr algn="l">
              <a:defRPr/>
            </a:lvl1pPr>
          </a:lstStyle>
          <a:p>
            <a:pPr>
              <a:defRPr/>
            </a:pPr>
            <a:r>
              <a:rPr lang="ru-RU"/>
              <a:t>Образец заголовка</a:t>
            </a:r>
            <a:endParaRPr lang="en-US"/>
          </a:p>
        </p:txBody>
      </p:sp>
      <p:sp>
        <p:nvSpPr>
          <p:cNvPr id="3" name="Vertical Text Placeholder 2"/>
          <p:cNvSpPr>
            <a:spLocks noGrp="1"/>
          </p:cNvSpPr>
          <p:nvPr>
            <p:ph type="body" orient="vert" idx="1"/>
          </p:nvPr>
        </p:nvSpPr>
        <p:spPr bwMode="auto"/>
        <p:txBody>
          <a:bodyPr vert="eaVert" anchor="t"/>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vertTitleAndTx" userDrawn="1">
  <p:cSld name="Вертикальный заголовок и текст">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685212" y="685800"/>
            <a:ext cx="2057400" cy="4572000"/>
          </a:xfrm>
        </p:spPr>
        <p:txBody>
          <a:bodyPr vert="eaVert"/>
          <a:lstStyle/>
          <a:p>
            <a:pPr>
              <a:defRPr/>
            </a:pPr>
            <a:r>
              <a:rPr lang="ru-RU"/>
              <a:t>Образец заголовка</a:t>
            </a:r>
            <a:endParaRPr lang="en-US"/>
          </a:p>
        </p:txBody>
      </p:sp>
      <p:sp>
        <p:nvSpPr>
          <p:cNvPr id="3" name="Vertical Text Placeholder 2"/>
          <p:cNvSpPr>
            <a:spLocks noGrp="1"/>
          </p:cNvSpPr>
          <p:nvPr>
            <p:ph type="body" orient="vert" idx="1"/>
          </p:nvPr>
        </p:nvSpPr>
        <p:spPr bwMode="auto">
          <a:xfrm>
            <a:off x="685800" y="685800"/>
            <a:ext cx="7823200" cy="5308600"/>
          </a:xfrm>
        </p:spPr>
        <p:txBody>
          <a:bodyPr vert="eaVert" anchor="t"/>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4" name="Date Placeholder 3"/>
          <p:cNvSpPr>
            <a:spLocks noGrp="1"/>
          </p:cNvSpPr>
          <p:nvPr>
            <p:ph type="dt" sz="half" idx="10"/>
          </p:nvPr>
        </p:nvSpPr>
        <p:spPr bwMode="auto"/>
        <p:txBody>
          <a:bodyPr/>
          <a:lstStyle/>
          <a:p>
            <a:pPr>
              <a:defRPr/>
            </a:pPr>
            <a:fld id="{A914BF37-C16B-4E11-A938-6ABCDA19D045}" type="datetimeFigureOut">
              <a:rPr lang="ru-RU"/>
              <a:t/>
            </a:fld>
            <a:endParaRPr lang="ru-RU"/>
          </a:p>
        </p:txBody>
      </p:sp>
      <p:sp>
        <p:nvSpPr>
          <p:cNvPr id="5" name="Footer Placeholder 4"/>
          <p:cNvSpPr>
            <a:spLocks noGrp="1"/>
          </p:cNvSpPr>
          <p:nvPr>
            <p:ph type="ftr" sz="quarter" idx="11"/>
          </p:nvPr>
        </p:nvSpPr>
        <p:spPr bwMode="auto"/>
        <p:txBody>
          <a:bodyPr/>
          <a:lstStyle/>
          <a:p>
            <a:pPr>
              <a:defRPr/>
            </a:pPr>
            <a:endParaRPr lang="ru-RU"/>
          </a:p>
        </p:txBody>
      </p:sp>
      <p:sp>
        <p:nvSpPr>
          <p:cNvPr id="6" name="Slide Number Placeholder 5"/>
          <p:cNvSpPr>
            <a:spLocks noGrp="1"/>
          </p:cNvSpPr>
          <p:nvPr>
            <p:ph type="sldNum" sz="quarter" idx="12"/>
          </p:nvPr>
        </p:nvSpPr>
        <p:spPr bwMode="auto"/>
        <p:txBody>
          <a:bodyPr/>
          <a:lstStyle/>
          <a:p>
            <a:pPr>
              <a:defRPr/>
            </a:pPr>
            <a:fld id="{30A90AED-B3FA-498F-ADF2-5504F2BA7144}" type="slidenum">
              <a:rPr lang="ru-RU"/>
              <a:t/>
            </a:fld>
            <a:endParaRPr lang="ru-RU"/>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3">
        <a:schemeClr val="bg2"/>
      </p:bgRef>
    </p:bg>
    <p:spTree>
      <p:nvGrpSpPr>
        <p:cNvPr id="1" name=""/>
        <p:cNvGrpSpPr/>
        <p:nvPr/>
      </p:nvGrpSpPr>
      <p:grpSpPr bwMode="auto">
        <a:xfrm>
          <a:off x="0" y="0"/>
          <a:ext cx="0" cy="0"/>
          <a:chOff x="0" y="0"/>
          <a:chExt cx="0" cy="0"/>
        </a:xfrm>
      </p:grpSpPr>
      <p:grpSp>
        <p:nvGrpSpPr>
          <p:cNvPr id="7" name="Group 6"/>
          <p:cNvGrpSpPr/>
          <p:nvPr/>
        </p:nvGrpSpPr>
        <p:grpSpPr bwMode="auto">
          <a:xfrm>
            <a:off x="9206969" y="2963333"/>
            <a:ext cx="2981858" cy="3208867"/>
            <a:chOff x="9206969" y="2963333"/>
            <a:chExt cx="2981858" cy="3208867"/>
          </a:xfrm>
        </p:grpSpPr>
        <p:cxnSp>
          <p:nvCxnSpPr>
            <p:cNvPr id="8" name="Straight Connector 7"/>
            <p:cNvCxnSpPr>
              <a:cxnSpLocks/>
            </p:cNvCxnSpPr>
            <p:nvPr/>
          </p:nvCxnSpPr>
          <p:spPr bwMode="auto">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a:cxnSpLocks/>
            </p:cNvCxnSpPr>
            <p:nvPr/>
          </p:nvCxnSpPr>
          <p:spPr bwMode="auto">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a:cxnSpLocks/>
            </p:cNvCxnSpPr>
            <p:nvPr/>
          </p:nvCxnSpPr>
          <p:spPr bwMode="auto">
            <a:xfrm flipH="1">
              <a:off x="10292292" y="3285067"/>
              <a:ext cx="1896534" cy="189653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a:cxnSpLocks/>
            </p:cNvCxnSpPr>
            <p:nvPr/>
          </p:nvCxnSpPr>
          <p:spPr bwMode="auto">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a:cxnSpLocks/>
            </p:cNvCxnSpPr>
            <p:nvPr/>
          </p:nvCxnSpPr>
          <p:spPr bwMode="auto">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bwMode="auto">
          <a:xfrm>
            <a:off x="684212" y="4487332"/>
            <a:ext cx="8534400" cy="1507067"/>
          </a:xfrm>
          <a:prstGeom prst="rect">
            <a:avLst/>
          </a:prstGeom>
          <a:effectLst/>
        </p:spPr>
        <p:txBody>
          <a:bodyPr vert="horz" lIns="91440" tIns="45720" rIns="91440" bIns="45720" rtlCol="0" anchor="ctr">
            <a:normAutofit/>
          </a:bodyPr>
          <a:lstStyle/>
          <a:p>
            <a:pPr>
              <a:defRPr/>
            </a:pPr>
            <a:r>
              <a:rPr lang="ru-RU"/>
              <a:t>Образец заголовка</a:t>
            </a:r>
            <a:endParaRPr lang="en-US"/>
          </a:p>
        </p:txBody>
      </p:sp>
      <p:sp>
        <p:nvSpPr>
          <p:cNvPr id="3" name="Text Placeholder 2"/>
          <p:cNvSpPr>
            <a:spLocks noGrp="1"/>
          </p:cNvSpPr>
          <p:nvPr>
            <p:ph type="body" idx="1"/>
          </p:nvPr>
        </p:nvSpPr>
        <p:spPr bwMode="auto">
          <a:xfrm>
            <a:off x="684212" y="685800"/>
            <a:ext cx="8534400" cy="3615267"/>
          </a:xfrm>
          <a:prstGeom prst="rect">
            <a:avLst/>
          </a:prstGeom>
        </p:spPr>
        <p:txBody>
          <a:bodyPr vert="horz" lIns="91440" tIns="45720" rIns="91440" bIns="45720" rtlCol="0" anchor="ctr">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4" name="Date Placeholder 3"/>
          <p:cNvSpPr>
            <a:spLocks noGrp="1"/>
          </p:cNvSpPr>
          <p:nvPr>
            <p:ph type="dt" sz="half" idx="2"/>
          </p:nvPr>
        </p:nvSpPr>
        <p:spPr bwMode="auto">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latin typeface="+mn-lt"/>
              </a:defRPr>
            </a:lvl1pPr>
          </a:lstStyle>
          <a:p>
            <a:pPr>
              <a:defRPr/>
            </a:pPr>
            <a:fld id="{A914BF37-C16B-4E11-A938-6ABCDA19D045}" type="datetimeFigureOut">
              <a:rPr lang="ru-RU"/>
              <a:t/>
            </a:fld>
            <a:endParaRPr lang="ru-RU"/>
          </a:p>
        </p:txBody>
      </p:sp>
      <p:sp>
        <p:nvSpPr>
          <p:cNvPr id="5" name="Footer Placeholder 4"/>
          <p:cNvSpPr>
            <a:spLocks noGrp="1"/>
          </p:cNvSpPr>
          <p:nvPr>
            <p:ph type="ftr" sz="quarter" idx="3"/>
          </p:nvPr>
        </p:nvSpPr>
        <p:spPr bwMode="auto">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latin typeface="+mn-lt"/>
              </a:defRPr>
            </a:lvl1pPr>
          </a:lstStyle>
          <a:p>
            <a:pPr>
              <a:defRPr/>
            </a:pPr>
            <a:endParaRPr lang="ru-RU"/>
          </a:p>
        </p:txBody>
      </p:sp>
      <p:sp>
        <p:nvSpPr>
          <p:cNvPr id="6" name="Slide Number Placeholder 5"/>
          <p:cNvSpPr>
            <a:spLocks noGrp="1"/>
          </p:cNvSpPr>
          <p:nvPr>
            <p:ph type="sldNum" sz="quarter" idx="4"/>
          </p:nvPr>
        </p:nvSpPr>
        <p:spPr bwMode="auto">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latin typeface="+mn-lt"/>
              </a:defRPr>
            </a:lvl1pPr>
          </a:lstStyle>
          <a:p>
            <a:pPr>
              <a:defRPr/>
            </a:pPr>
            <a:fld id="{30A90AED-B3FA-498F-ADF2-5504F2BA7144}" type="slidenum">
              <a:rPr lang="ru-RU"/>
              <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457200">
        <a:spcBef>
          <a:spcPts val="0"/>
        </a:spcBef>
        <a:buNone/>
        <a:defRPr sz="3600" cap="all">
          <a:ln w="3175" cmpd="sng">
            <a:noFill/>
          </a:ln>
          <a:solidFill>
            <a:schemeClr val="tx1"/>
          </a:solidFill>
          <a:latin typeface="+mj-lt"/>
          <a:ea typeface="+mj-ea"/>
          <a:cs typeface="+mj-c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p:titleStyle>
    <p:bodyStyle>
      <a:lvl1pPr marL="285750" indent="-285750" algn="l" defTabSz="457200">
        <a:spcBef>
          <a:spcPts val="0"/>
        </a:spcBef>
        <a:spcAft>
          <a:spcPts val="600"/>
        </a:spcAft>
        <a:buClr>
          <a:schemeClr val="tx1"/>
        </a:buClr>
        <a:buSzPct val="80000"/>
        <a:buFont typeface="Wingdings 3"/>
        <a:buChar char=""/>
        <a:defRPr sz="2000" cap="none">
          <a:solidFill>
            <a:schemeClr val="bg2">
              <a:lumMod val="75000"/>
            </a:schemeClr>
          </a:solidFill>
          <a:latin typeface="+mn-lt"/>
          <a:ea typeface="+mn-ea"/>
          <a:cs typeface="+mn-cs"/>
        </a:defRPr>
      </a:lvl1pPr>
      <a:lvl2pPr marL="742950" indent="-285750" algn="l" defTabSz="457200">
        <a:spcBef>
          <a:spcPts val="0"/>
        </a:spcBef>
        <a:spcAft>
          <a:spcPts val="600"/>
        </a:spcAft>
        <a:buClr>
          <a:schemeClr val="tx1"/>
        </a:buClr>
        <a:buSzPct val="80000"/>
        <a:buFont typeface="Wingdings 3"/>
        <a:buChar char=""/>
        <a:defRPr sz="1800" cap="none">
          <a:solidFill>
            <a:schemeClr val="bg2">
              <a:lumMod val="75000"/>
            </a:schemeClr>
          </a:solidFill>
          <a:latin typeface="+mn-lt"/>
          <a:ea typeface="+mn-ea"/>
          <a:cs typeface="+mn-cs"/>
        </a:defRPr>
      </a:lvl2pPr>
      <a:lvl3pPr marL="1200150" indent="-285750" algn="l" defTabSz="457200">
        <a:spcBef>
          <a:spcPts val="0"/>
        </a:spcBef>
        <a:spcAft>
          <a:spcPts val="600"/>
        </a:spcAft>
        <a:buClr>
          <a:schemeClr val="tx1"/>
        </a:buClr>
        <a:buSzPct val="80000"/>
        <a:buFont typeface="Wingdings 3"/>
        <a:buChar char=""/>
        <a:defRPr sz="1600" cap="none">
          <a:solidFill>
            <a:schemeClr val="bg2">
              <a:lumMod val="75000"/>
            </a:schemeClr>
          </a:solidFill>
          <a:latin typeface="+mn-lt"/>
          <a:ea typeface="+mn-ea"/>
          <a:cs typeface="+mn-cs"/>
        </a:defRPr>
      </a:lvl3pPr>
      <a:lvl4pPr marL="1543050" indent="-171450" algn="l" defTabSz="457200">
        <a:spcBef>
          <a:spcPts val="0"/>
        </a:spcBef>
        <a:spcAft>
          <a:spcPts val="600"/>
        </a:spcAft>
        <a:buClr>
          <a:schemeClr val="tx1"/>
        </a:buClr>
        <a:buSzPct val="80000"/>
        <a:buFont typeface="Wingdings 3"/>
        <a:buChar char=""/>
        <a:defRPr sz="1400" cap="none">
          <a:solidFill>
            <a:schemeClr val="bg2">
              <a:lumMod val="75000"/>
            </a:schemeClr>
          </a:solidFill>
          <a:latin typeface="+mn-lt"/>
          <a:ea typeface="+mn-ea"/>
          <a:cs typeface="+mn-cs"/>
        </a:defRPr>
      </a:lvl4pPr>
      <a:lvl5pPr marL="2000250" indent="-171450" algn="l" defTabSz="457200">
        <a:spcBef>
          <a:spcPts val="0"/>
        </a:spcBef>
        <a:spcAft>
          <a:spcPts val="600"/>
        </a:spcAft>
        <a:buClr>
          <a:schemeClr val="tx1"/>
        </a:buClr>
        <a:buSzPct val="80000"/>
        <a:buFont typeface="Wingdings 3"/>
        <a:buChar char=""/>
        <a:defRPr sz="1400" cap="none">
          <a:solidFill>
            <a:schemeClr val="bg2">
              <a:lumMod val="75000"/>
            </a:schemeClr>
          </a:solidFill>
          <a:latin typeface="+mn-lt"/>
          <a:ea typeface="+mn-ea"/>
          <a:cs typeface="+mn-cs"/>
        </a:defRPr>
      </a:lvl5pPr>
      <a:lvl6pPr marL="2514600" indent="-228600" algn="l" defTabSz="457200">
        <a:spcBef>
          <a:spcPts val="0"/>
        </a:spcBef>
        <a:spcAft>
          <a:spcPts val="600"/>
        </a:spcAft>
        <a:buClr>
          <a:schemeClr val="tx1"/>
        </a:buClr>
        <a:buSzPct val="80000"/>
        <a:buFont typeface="Wingdings 3"/>
        <a:buChar char=""/>
        <a:defRPr sz="1400" cap="none">
          <a:solidFill>
            <a:schemeClr val="bg2">
              <a:lumMod val="75000"/>
            </a:schemeClr>
          </a:solidFill>
          <a:latin typeface="+mn-lt"/>
          <a:ea typeface="+mn-ea"/>
          <a:cs typeface="+mn-cs"/>
        </a:defRPr>
      </a:lvl6pPr>
      <a:lvl7pPr marL="2971800" indent="-228600" algn="l" defTabSz="457200">
        <a:spcBef>
          <a:spcPts val="0"/>
        </a:spcBef>
        <a:spcAft>
          <a:spcPts val="600"/>
        </a:spcAft>
        <a:buClr>
          <a:schemeClr val="tx1"/>
        </a:buClr>
        <a:buSzPct val="80000"/>
        <a:buFont typeface="Wingdings 3"/>
        <a:buChar char=""/>
        <a:defRPr sz="1400" cap="none">
          <a:solidFill>
            <a:schemeClr val="bg2">
              <a:lumMod val="75000"/>
            </a:schemeClr>
          </a:solidFill>
          <a:latin typeface="+mn-lt"/>
          <a:ea typeface="+mn-ea"/>
          <a:cs typeface="+mn-cs"/>
        </a:defRPr>
      </a:lvl7pPr>
      <a:lvl8pPr marL="3429000" indent="-228600" algn="l" defTabSz="457200">
        <a:spcBef>
          <a:spcPts val="0"/>
        </a:spcBef>
        <a:spcAft>
          <a:spcPts val="600"/>
        </a:spcAft>
        <a:buClr>
          <a:schemeClr val="tx1"/>
        </a:buClr>
        <a:buSzPct val="80000"/>
        <a:buFont typeface="Wingdings 3"/>
        <a:buChar char=""/>
        <a:defRPr sz="1400" cap="none">
          <a:solidFill>
            <a:schemeClr val="bg2">
              <a:lumMod val="75000"/>
            </a:schemeClr>
          </a:solidFill>
          <a:latin typeface="+mn-lt"/>
          <a:ea typeface="+mn-ea"/>
          <a:cs typeface="+mn-cs"/>
        </a:defRPr>
      </a:lvl8pPr>
      <a:lvl9pPr marL="3886200" indent="-228600" algn="l" defTabSz="457200">
        <a:spcBef>
          <a:spcPts val="0"/>
        </a:spcBef>
        <a:spcAft>
          <a:spcPts val="600"/>
        </a:spcAft>
        <a:buClr>
          <a:schemeClr val="tx1"/>
        </a:buClr>
        <a:buSzPct val="80000"/>
        <a:buFont typeface="Wingdings 3"/>
        <a:buChar char=""/>
        <a:defRPr sz="1400" cap="none">
          <a:solidFill>
            <a:schemeClr val="bg2">
              <a:lumMod val="75000"/>
            </a:schemeClr>
          </a:solidFill>
          <a:latin typeface="+mn-lt"/>
          <a:ea typeface="+mn-ea"/>
          <a:cs typeface="+mn-cs"/>
        </a:defRPr>
      </a:lvl9pPr>
    </p:bodyStyle>
    <p:otherStyle>
      <a:defPPr>
        <a:defRPr lang="en-US"/>
      </a:defPPr>
      <a:lvl1pPr marL="0" algn="l" defTabSz="457200">
        <a:defRPr sz="1800">
          <a:solidFill>
            <a:schemeClr val="tx1"/>
          </a:solidFill>
          <a:latin typeface="+mn-lt"/>
          <a:ea typeface="+mn-ea"/>
          <a:cs typeface="+mn-cs"/>
        </a:defRPr>
      </a:lvl1pPr>
      <a:lvl2pPr marL="457200" algn="l" defTabSz="457200">
        <a:defRPr sz="1800">
          <a:solidFill>
            <a:schemeClr val="tx1"/>
          </a:solidFill>
          <a:latin typeface="+mn-lt"/>
          <a:ea typeface="+mn-ea"/>
          <a:cs typeface="+mn-cs"/>
        </a:defRPr>
      </a:lvl2pPr>
      <a:lvl3pPr marL="914400" algn="l" defTabSz="457200">
        <a:defRPr sz="1800">
          <a:solidFill>
            <a:schemeClr val="tx1"/>
          </a:solidFill>
          <a:latin typeface="+mn-lt"/>
          <a:ea typeface="+mn-ea"/>
          <a:cs typeface="+mn-cs"/>
        </a:defRPr>
      </a:lvl3pPr>
      <a:lvl4pPr marL="1371600" algn="l" defTabSz="457200">
        <a:defRPr sz="1800">
          <a:solidFill>
            <a:schemeClr val="tx1"/>
          </a:solidFill>
          <a:latin typeface="+mn-lt"/>
          <a:ea typeface="+mn-ea"/>
          <a:cs typeface="+mn-cs"/>
        </a:defRPr>
      </a:lvl4pPr>
      <a:lvl5pPr marL="1828800" algn="l" defTabSz="457200">
        <a:defRPr sz="1800">
          <a:solidFill>
            <a:schemeClr val="tx1"/>
          </a:solidFill>
          <a:latin typeface="+mn-lt"/>
          <a:ea typeface="+mn-ea"/>
          <a:cs typeface="+mn-cs"/>
        </a:defRPr>
      </a:lvl5pPr>
      <a:lvl6pPr marL="2286000" algn="l" defTabSz="457200">
        <a:defRPr sz="1800">
          <a:solidFill>
            <a:schemeClr val="tx1"/>
          </a:solidFill>
          <a:latin typeface="+mn-lt"/>
          <a:ea typeface="+mn-ea"/>
          <a:cs typeface="+mn-cs"/>
        </a:defRPr>
      </a:lvl6pPr>
      <a:lvl7pPr marL="2743200" algn="l" defTabSz="457200">
        <a:defRPr sz="1800">
          <a:solidFill>
            <a:schemeClr val="tx1"/>
          </a:solidFill>
          <a:latin typeface="+mn-lt"/>
          <a:ea typeface="+mn-ea"/>
          <a:cs typeface="+mn-cs"/>
        </a:defRPr>
      </a:lvl7pPr>
      <a:lvl8pPr marL="3200400" algn="l" defTabSz="457200">
        <a:defRPr sz="1800">
          <a:solidFill>
            <a:schemeClr val="tx1"/>
          </a:solidFill>
          <a:latin typeface="+mn-lt"/>
          <a:ea typeface="+mn-ea"/>
          <a:cs typeface="+mn-cs"/>
        </a:defRPr>
      </a:lvl8pPr>
      <a:lvl9pPr marL="3657600" algn="l" defTabSz="4572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4.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6.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8.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 Id="rId3" Type="http://schemas.openxmlformats.org/officeDocument/2006/relationships/image" Target="../media/image10.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 Id="rId3" Type="http://schemas.openxmlformats.org/officeDocument/2006/relationships/image" Target="../media/image12.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 Id="rId3" Type="http://schemas.openxmlformats.org/officeDocument/2006/relationships/image" Target="../media/image14.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png"/><Relationship Id="rId3" Type="http://schemas.openxmlformats.org/officeDocument/2006/relationships/image" Target="../media/image16.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 Id="rId3" Type="http://schemas.openxmlformats.org/officeDocument/2006/relationships/image" Target="../media/image18.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jp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 Id="rId3" Type="http://schemas.openxmlformats.org/officeDocument/2006/relationships/image" Target="../media/image21.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 Id="rId3" Type="http://schemas.openxmlformats.org/officeDocument/2006/relationships/image" Target="../media/image23.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 Id="rId3" Type="http://schemas.openxmlformats.org/officeDocument/2006/relationships/image" Target="../media/image25.pn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 Id="rId3" Type="http://schemas.openxmlformats.org/officeDocument/2006/relationships/image" Target="../media/image27.pn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jpg"/><Relationship Id="rId3" Type="http://schemas.openxmlformats.org/officeDocument/2006/relationships/image" Target="../media/image29.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 Id="rId3" Type="http://schemas.openxmlformats.org/officeDocument/2006/relationships/image" Target="../media/image31.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png"/><Relationship Id="rId3" Type="http://schemas.openxmlformats.org/officeDocument/2006/relationships/image" Target="../media/image33.pn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png"/><Relationship Id="rId3" Type="http://schemas.openxmlformats.org/officeDocument/2006/relationships/image" Target="../media/image35.pn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 Id="rId3" Type="http://schemas.openxmlformats.org/officeDocument/2006/relationships/image" Target="../media/image37.pn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8.png"/><Relationship Id="rId3" Type="http://schemas.openxmlformats.org/officeDocument/2006/relationships/image" Target="../media/image39.pn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0.png"/><Relationship Id="rId3" Type="http://schemas.openxmlformats.org/officeDocument/2006/relationships/image" Target="../media/image41.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2.png"/><Relationship Id="rId3" Type="http://schemas.openxmlformats.org/officeDocument/2006/relationships/image" Target="../media/image43.pn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jpg"/><Relationship Id="rId3" Type="http://schemas.openxmlformats.org/officeDocument/2006/relationships/image" Target="../media/image45.pn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png"/><Relationship Id="rId3" Type="http://schemas.openxmlformats.org/officeDocument/2006/relationships/image" Target="../media/image47.pn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8.png"/><Relationship Id="rId3" Type="http://schemas.openxmlformats.org/officeDocument/2006/relationships/image" Target="../media/image49.pn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0.jpg"/><Relationship Id="rId3"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3" name="TextBox 2"/>
          <p:cNvSpPr txBox="1"/>
          <p:nvPr/>
        </p:nvSpPr>
        <p:spPr bwMode="auto">
          <a:xfrm flipH="0" flipV="0">
            <a:off x="48118" y="348935"/>
            <a:ext cx="12017582" cy="3200759"/>
          </a:xfrm>
          <a:prstGeom prst="rect">
            <a:avLst/>
          </a:prstGeom>
          <a:noFill/>
        </p:spPr>
        <p:txBody>
          <a:bodyPr wrap="square" rtlCol="0">
            <a:spAutoFit/>
          </a:bodyPr>
          <a:lstStyle/>
          <a:p>
            <a:pPr algn="ctr">
              <a:defRPr/>
            </a:pPr>
            <a:r>
              <a:rPr lang="ru-RU" sz="2600" b="1">
                <a:ln w="6349">
                  <a:solidFill>
                    <a:schemeClr val="bg1">
                      <a:lumMod val="90000"/>
                      <a:lumOff val="5000"/>
                    </a:schemeClr>
                  </a:solidFill>
                  <a:prstDash val="solid"/>
                </a:ln>
                <a:solidFill>
                  <a:schemeClr val="tx1"/>
                </a:solidFill>
                <a:latin typeface="Liberation Serif"/>
                <a:ea typeface="Liberation Serif"/>
                <a:cs typeface="Liberation Serif"/>
              </a:rPr>
              <a:t>НАУЧНАЯ БИБЛИОТЕКА РГРТУ</a:t>
            </a:r>
            <a:endParaRPr sz="3000" b="1">
              <a:ln w="6349">
                <a:solidFill>
                  <a:schemeClr val="bg1">
                    <a:lumMod val="90000"/>
                    <a:lumOff val="5000"/>
                  </a:schemeClr>
                </a:solidFill>
                <a:prstDash val="solid"/>
              </a:ln>
              <a:solidFill>
                <a:schemeClr val="tx1"/>
              </a:solidFill>
            </a:endParaRPr>
          </a:p>
          <a:p>
            <a:pPr algn="ctr">
              <a:defRPr/>
            </a:pPr>
            <a:endParaRPr sz="3000" b="1">
              <a:ln w="6349">
                <a:solidFill>
                  <a:schemeClr val="bg1">
                    <a:lumMod val="90000"/>
                    <a:lumOff val="5000"/>
                  </a:schemeClr>
                </a:solidFill>
                <a:prstDash val="solid"/>
              </a:ln>
              <a:solidFill>
                <a:schemeClr val="tx1"/>
              </a:solidFill>
              <a:latin typeface="Liberation Serif"/>
              <a:ea typeface="Liberation Serif"/>
              <a:cs typeface="Liberation Serif"/>
            </a:endParaRPr>
          </a:p>
          <a:p>
            <a:pPr algn="ctr">
              <a:defRPr/>
            </a:pPr>
            <a:r>
              <a:rPr lang="ru-RU" sz="2600" b="1">
                <a:ln w="6349">
                  <a:solidFill>
                    <a:schemeClr val="bg1">
                      <a:lumMod val="90000"/>
                      <a:lumOff val="5000"/>
                    </a:schemeClr>
                  </a:solidFill>
                  <a:prstDash val="solid"/>
                </a:ln>
                <a:solidFill>
                  <a:schemeClr val="tx1"/>
                </a:solidFill>
                <a:latin typeface="Liberation Serif"/>
                <a:ea typeface="Liberation Serif"/>
                <a:cs typeface="Liberation Serif"/>
              </a:rPr>
              <a:t>БИБЛИОГРАФИЧЕСКИЙ УКАЗАТЕЛЬ </a:t>
            </a:r>
            <a:r>
              <a:rPr lang="ru-RU" sz="2600" b="1">
                <a:ln w="6349">
                  <a:solidFill>
                    <a:schemeClr val="bg1">
                      <a:lumMod val="90000"/>
                      <a:lumOff val="5000"/>
                    </a:schemeClr>
                  </a:solidFill>
                  <a:prstDash val="solid"/>
                </a:ln>
                <a:solidFill>
                  <a:schemeClr val="tx1"/>
                </a:solidFill>
                <a:latin typeface="Liberation Serif"/>
                <a:ea typeface="Liberation Serif"/>
                <a:cs typeface="Liberation Serif"/>
              </a:rPr>
              <a:t>УЧЕБНОЙ ЛИТЕРАТУРЫ</a:t>
            </a:r>
            <a:endParaRPr sz="2600" b="1">
              <a:ln w="6349">
                <a:solidFill>
                  <a:schemeClr val="bg1">
                    <a:lumMod val="90000"/>
                    <a:lumOff val="5000"/>
                  </a:schemeClr>
                </a:solidFill>
                <a:prstDash val="solid"/>
              </a:ln>
              <a:solidFill>
                <a:schemeClr val="tx1"/>
              </a:solidFill>
              <a:latin typeface="Liberation Serif"/>
              <a:ea typeface="Liberation Serif"/>
              <a:cs typeface="Liberation Serif"/>
            </a:endParaRPr>
          </a:p>
          <a:p>
            <a:pPr algn="ctr">
              <a:defRPr/>
            </a:pPr>
            <a:r>
              <a:rPr lang="ru-RU" sz="2600" b="1">
                <a:ln w="6349">
                  <a:solidFill>
                    <a:schemeClr val="bg1">
                      <a:lumMod val="90000"/>
                      <a:lumOff val="5000"/>
                    </a:schemeClr>
                  </a:solidFill>
                  <a:prstDash val="solid"/>
                </a:ln>
                <a:solidFill>
                  <a:schemeClr val="tx1"/>
                </a:solidFill>
                <a:latin typeface="Liberation Serif"/>
                <a:ea typeface="Liberation Serif"/>
                <a:cs typeface="Liberation Serif"/>
              </a:rPr>
              <a:t> ПО НАПРАВЛЕНИЯМ ПОДГОТОВКИ РГРТУ</a:t>
            </a:r>
            <a:endParaRPr sz="3000" b="1">
              <a:ln w="6349">
                <a:solidFill>
                  <a:schemeClr val="bg1">
                    <a:lumMod val="90000"/>
                    <a:lumOff val="5000"/>
                  </a:schemeClr>
                </a:solidFill>
                <a:prstDash val="solid"/>
              </a:ln>
              <a:solidFill>
                <a:schemeClr val="tx1"/>
              </a:solidFill>
            </a:endParaRPr>
          </a:p>
          <a:p>
            <a:pPr algn="ctr">
              <a:defRPr/>
            </a:pPr>
            <a:endParaRPr sz="3000" b="1">
              <a:ln w="6349">
                <a:solidFill>
                  <a:schemeClr val="bg1">
                    <a:lumMod val="90000"/>
                    <a:lumOff val="5000"/>
                  </a:schemeClr>
                </a:solidFill>
                <a:prstDash val="solid"/>
              </a:ln>
              <a:solidFill>
                <a:schemeClr val="tx1"/>
              </a:solidFill>
              <a:latin typeface="Liberation Serif"/>
              <a:ea typeface="Liberation Serif"/>
              <a:cs typeface="Liberation Serif"/>
            </a:endParaRPr>
          </a:p>
          <a:p>
            <a:pPr algn="ctr">
              <a:defRPr/>
            </a:pPr>
            <a:endParaRPr sz="3000" b="1">
              <a:ln w="6349">
                <a:solidFill>
                  <a:schemeClr val="bg1">
                    <a:lumMod val="90000"/>
                    <a:lumOff val="5000"/>
                  </a:schemeClr>
                </a:solidFill>
                <a:prstDash val="solid"/>
              </a:ln>
              <a:solidFill>
                <a:schemeClr val="tx1"/>
              </a:solidFill>
              <a:latin typeface="Liberation Serif"/>
              <a:ea typeface="Liberation Serif"/>
              <a:cs typeface="Liberation Serif"/>
            </a:endParaRPr>
          </a:p>
          <a:p>
            <a:pPr algn="ctr">
              <a:defRPr/>
            </a:pPr>
            <a:r>
              <a:rPr lang="ru-RU" sz="3600" b="1">
                <a:ln w="6349">
                  <a:solidFill>
                    <a:schemeClr val="bg1">
                      <a:lumMod val="90000"/>
                      <a:lumOff val="5000"/>
                    </a:schemeClr>
                  </a:solidFill>
                  <a:prstDash val="solid"/>
                </a:ln>
                <a:solidFill>
                  <a:schemeClr val="tx1"/>
                </a:solidFill>
                <a:latin typeface="Liberation Serif"/>
                <a:ea typeface="Liberation Serif"/>
                <a:cs typeface="Liberation Serif"/>
              </a:rPr>
              <a:t>ФАКУЛЬТЕТ ЭЛЕКТРОНИКИ</a:t>
            </a:r>
            <a:r>
              <a:rPr lang="ru-RU" sz="2800" b="1">
                <a:solidFill>
                  <a:schemeClr val="bg1"/>
                </a:solidFill>
                <a:latin typeface="Liberation Serif"/>
                <a:ea typeface="Liberation Serif"/>
                <a:cs typeface="Liberation Serif"/>
              </a:rPr>
              <a:t> </a:t>
            </a:r>
            <a:endParaRPr lang="ru-RU" sz="2800" b="1">
              <a:latin typeface="Liberation Serif"/>
              <a:ea typeface="Liberation Serif"/>
              <a:cs typeface="Liberation Serif"/>
            </a:endParaRPr>
          </a:p>
        </p:txBody>
      </p:sp>
      <p:pic>
        <p:nvPicPr>
          <p:cNvPr id="4" name="Рисунок 3"/>
          <p:cNvPicPr>
            <a:picLocks noChangeAspect="1"/>
          </p:cNvPicPr>
          <p:nvPr/>
        </p:nvPicPr>
        <p:blipFill>
          <a:blip r:embed="rId2"/>
          <a:srcRect l="1999" t="0" r="0" b="0"/>
          <a:stretch/>
        </p:blipFill>
        <p:spPr bwMode="auto">
          <a:xfrm>
            <a:off x="10697204" y="5347859"/>
            <a:ext cx="1080000" cy="1110014"/>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p:blipFill>
        <p:spPr bwMode="auto">
          <a:xfrm flipH="0" flipV="0">
            <a:off x="510222" y="3923926"/>
            <a:ext cx="2699817" cy="2618822"/>
          </a:xfrm>
          <a:prstGeom prst="ellipse">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15094" y="1968921"/>
            <a:ext cx="2889118" cy="4320000"/>
          </a:xfrm>
          <a:prstGeom prst="rect">
            <a:avLst/>
          </a:prstGeom>
        </p:spPr>
      </p:pic>
      <p:sp>
        <p:nvSpPr>
          <p:cNvPr id="3" name="Прямоугольник 2"/>
          <p:cNvSpPr/>
          <p:nvPr/>
        </p:nvSpPr>
        <p:spPr bwMode="auto">
          <a:xfrm>
            <a:off x="1079653" y="224035"/>
            <a:ext cx="10058399"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Апацкая, М. В. Масс-спектрометрические приложения теории движения ионов в электрических полях : монография / М. В. Апацкая, Е. В. Мамонтов, М. Ю. Судаков. — Москва : КУРС, 2024. — 184 c. — ISBN 978-5-907064-05-8.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https://www.iprbookshop.ru/144863.html</a:t>
            </a:r>
            <a:r>
              <a:rPr lang="ru-RU">
                <a:solidFill>
                  <a:srgbClr val="263238"/>
                </a:solidFill>
                <a:latin typeface="Montserrat"/>
              </a:rPr>
              <a:t> </a:t>
            </a:r>
            <a:endParaRPr lang="ru-RU"/>
          </a:p>
        </p:txBody>
      </p:sp>
      <p:sp>
        <p:nvSpPr>
          <p:cNvPr id="4" name="Прямоугольник 3"/>
          <p:cNvSpPr/>
          <p:nvPr/>
        </p:nvSpPr>
        <p:spPr bwMode="auto">
          <a:xfrm>
            <a:off x="3852232" y="2559260"/>
            <a:ext cx="6096000" cy="3139321"/>
          </a:xfrm>
          <a:prstGeom prst="rect">
            <a:avLst/>
          </a:prstGeom>
        </p:spPr>
        <p:txBody>
          <a:bodyPr>
            <a:spAutoFit/>
          </a:bodyPr>
          <a:lstStyle/>
          <a:p>
            <a:pPr>
              <a:defRPr/>
            </a:pPr>
            <a:r>
              <a:rPr lang="ru-RU" b="1">
                <a:solidFill>
                  <a:srgbClr val="263238"/>
                </a:solidFill>
                <a:latin typeface="Liberation Serif"/>
                <a:ea typeface="Liberation Serif"/>
                <a:cs typeface="Liberation Serif"/>
              </a:rPr>
              <a:t>Монография посвящена </a:t>
            </a:r>
            <a:r>
              <a:rPr lang="ru-RU" b="1">
                <a:solidFill>
                  <a:srgbClr val="263238"/>
                </a:solidFill>
                <a:latin typeface="Liberation Serif"/>
                <a:ea typeface="Liberation Serif"/>
                <a:cs typeface="Liberation Serif"/>
              </a:rPr>
              <a:t>вопросам приложения теории движения заряженных частиц в статических и динамических электрических полях при решении проблем транспортировки, удержания, фрагментации и масс-разделения ионов в масс-спектрометрических устройствах и системах</a:t>
            </a:r>
            <a:r>
              <a:rPr lang="ru-RU" b="1">
                <a:solidFill>
                  <a:srgbClr val="263238"/>
                </a:solidFill>
                <a:latin typeface="Liberation Serif"/>
                <a:ea typeface="Liberation Serif"/>
                <a:cs typeface="Liberation Serif"/>
              </a:rPr>
              <a:t>.</a:t>
            </a:r>
            <a:r>
              <a:rPr lang="ru-RU" b="1">
                <a:solidFill>
                  <a:srgbClr val="263238"/>
                </a:solidFill>
                <a:latin typeface="Liberation Serif"/>
                <a:ea typeface="Liberation Serif"/>
                <a:cs typeface="Liberation Serif"/>
              </a:rPr>
              <a:t> </a:t>
            </a:r>
            <a:r>
              <a:rPr lang="ru-RU" b="1">
                <a:solidFill>
                  <a:srgbClr val="263238"/>
                </a:solidFill>
                <a:latin typeface="Liberation Serif"/>
                <a:ea typeface="Liberation Serif"/>
                <a:cs typeface="Liberation Serif"/>
              </a:rPr>
              <a:t>Предназначена для </a:t>
            </a:r>
            <a:r>
              <a:rPr lang="ru-RU" b="1">
                <a:solidFill>
                  <a:srgbClr val="263238"/>
                </a:solidFill>
                <a:latin typeface="Liberation Serif"/>
                <a:ea typeface="Liberation Serif"/>
                <a:cs typeface="Liberation Serif"/>
              </a:rPr>
              <a:t>специалистов, научных работников, работающих в области аналитических методов исследования вещества, руководителей и экспертов инновационных и венчурных компаний; будет полезна аспирантам и студентам соответствующих специальностей.</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98052" y="5208921"/>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02875" y="1946887"/>
            <a:ext cx="2880000" cy="4320000"/>
          </a:xfrm>
          <a:prstGeom prst="rect">
            <a:avLst/>
          </a:prstGeom>
        </p:spPr>
      </p:pic>
      <p:sp>
        <p:nvSpPr>
          <p:cNvPr id="3" name="Прямоугольник 2"/>
          <p:cNvSpPr/>
          <p:nvPr/>
        </p:nvSpPr>
        <p:spPr bwMode="auto">
          <a:xfrm>
            <a:off x="1079653" y="279118"/>
            <a:ext cx="9981282" cy="1323439"/>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Апацкая, М. В. Проблемы квадрупольной масс-спектрометрии : монография / М. В. Апацкая, Е. В. Мамонтов, М. Ю. Судаков. — Москва : КУРС, 2024. — 303 c. — ISBN 978-5-906923-04-2.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https://www.iprbookshop.ru/144883.html</a:t>
            </a:r>
            <a:r>
              <a:rPr lang="ru-RU">
                <a:solidFill>
                  <a:srgbClr val="263238"/>
                </a:solidFill>
                <a:latin typeface="Montserrat"/>
              </a:rPr>
              <a:t> </a:t>
            </a:r>
            <a:endParaRPr lang="ru-RU"/>
          </a:p>
        </p:txBody>
      </p:sp>
      <p:sp>
        <p:nvSpPr>
          <p:cNvPr id="4" name="Прямоугольник 3"/>
          <p:cNvSpPr/>
          <p:nvPr/>
        </p:nvSpPr>
        <p:spPr bwMode="auto">
          <a:xfrm>
            <a:off x="3863250" y="2537226"/>
            <a:ext cx="6096000" cy="3139321"/>
          </a:xfrm>
          <a:prstGeom prst="rect">
            <a:avLst/>
          </a:prstGeom>
        </p:spPr>
        <p:txBody>
          <a:bodyPr>
            <a:spAutoFit/>
          </a:bodyPr>
          <a:lstStyle/>
          <a:p>
            <a:pPr>
              <a:defRPr/>
            </a:pPr>
            <a:r>
              <a:rPr lang="ru-RU" b="1">
                <a:solidFill>
                  <a:srgbClr val="263238"/>
                </a:solidFill>
                <a:latin typeface="Liberation Serif"/>
                <a:ea typeface="Liberation Serif"/>
                <a:cs typeface="Liberation Serif"/>
              </a:rPr>
              <a:t>Рассмотрены проблемы теории и моделирования квадрупольных фильтров масс. Сделана оценка современного состояния квадрупольной масс-спектрометрии и направлений ее развития</a:t>
            </a:r>
            <a:r>
              <a:rPr lang="ru-RU" b="1">
                <a:solidFill>
                  <a:srgbClr val="263238"/>
                </a:solidFill>
                <a:latin typeface="Liberation Serif"/>
                <a:ea typeface="Liberation Serif"/>
                <a:cs typeface="Liberation Serif"/>
              </a:rPr>
              <a:t>.</a:t>
            </a:r>
            <a:r>
              <a:rPr lang="ru-RU" b="1">
                <a:solidFill>
                  <a:srgbClr val="263238"/>
                </a:solidFill>
                <a:latin typeface="Liberation Serif"/>
                <a:ea typeface="Liberation Serif"/>
                <a:cs typeface="Liberation Serif"/>
              </a:rPr>
              <a:t> Предложены варианты дизайна новых масс-анализаторов квадрупольного типа. Содержит шесть приложений. Для специалистов, научных работников, работающий в области аналитических методов исследования вещества, руководителей и экспертов инновационных и венчурных компаний; будет полезна аспирантам и студентам соответствующих специальностей.</a:t>
            </a:r>
            <a:endParaRPr lang="ru-RU" b="1">
              <a:latin typeface="Liberation Serif"/>
              <a:ea typeface="Liberation Serif"/>
              <a:cs typeface="Liberation Serif"/>
            </a:endParaRPr>
          </a:p>
        </p:txBody>
      </p:sp>
      <p:pic>
        <p:nvPicPr>
          <p:cNvPr id="6" name="Рисунок 5"/>
          <p:cNvPicPr>
            <a:picLocks noChangeAspect="1"/>
          </p:cNvPicPr>
          <p:nvPr/>
        </p:nvPicPr>
        <p:blipFill>
          <a:blip r:embed="rId3"/>
          <a:stretch/>
        </p:blipFill>
        <p:spPr bwMode="auto">
          <a:xfrm>
            <a:off x="10610161" y="5186886"/>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06774" y="1993709"/>
            <a:ext cx="2904287" cy="4320000"/>
          </a:xfrm>
          <a:prstGeom prst="rect">
            <a:avLst/>
          </a:prstGeom>
        </p:spPr>
      </p:pic>
      <p:sp>
        <p:nvSpPr>
          <p:cNvPr id="3" name="Прямоугольник 2"/>
          <p:cNvSpPr/>
          <p:nvPr/>
        </p:nvSpPr>
        <p:spPr bwMode="auto">
          <a:xfrm>
            <a:off x="1046601" y="231355"/>
            <a:ext cx="10146535" cy="1323439"/>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Биомедицинское материаловедение : учебное пособие / С. П. Вихров, Т. А. Холомина, П. И. Бегун, П. Н. Афонин. — 2-е изд. — Саратов : Вузовское образование, 2019. — 406 c. — ISBN 978-5-4487-0359-1.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https://www.iprbookshop.ru/79748.html</a:t>
            </a:r>
            <a:endParaRPr/>
          </a:p>
        </p:txBody>
      </p:sp>
      <p:sp>
        <p:nvSpPr>
          <p:cNvPr id="4" name="Прямоугольник 3"/>
          <p:cNvSpPr/>
          <p:nvPr/>
        </p:nvSpPr>
        <p:spPr bwMode="auto">
          <a:xfrm>
            <a:off x="3877937" y="2584048"/>
            <a:ext cx="5199961" cy="3139321"/>
          </a:xfrm>
          <a:prstGeom prst="rect">
            <a:avLst/>
          </a:prstGeom>
        </p:spPr>
        <p:txBody>
          <a:bodyPr wrap="square">
            <a:spAutoFit/>
          </a:bodyPr>
          <a:lstStyle/>
          <a:p>
            <a:pPr>
              <a:defRPr/>
            </a:pPr>
            <a:r>
              <a:rPr lang="ru-RU" b="1">
                <a:solidFill>
                  <a:srgbClr val="263238"/>
                </a:solidFill>
                <a:latin typeface="Liberation Serif"/>
                <a:ea typeface="Liberation Serif"/>
                <a:cs typeface="Liberation Serif"/>
              </a:rPr>
              <a:t>В учебном пособии изложены на современном уровне основные разделы материаловедения. Проведен анализ свойств и особенностей применения в медицине и приборостроении проводниковых, полупроводниковых и диэлектрических материалов</a:t>
            </a:r>
            <a:r>
              <a:rPr lang="ru-RU" b="1">
                <a:solidFill>
                  <a:srgbClr val="263238"/>
                </a:solidFill>
                <a:latin typeface="Liberation Serif"/>
                <a:ea typeface="Liberation Serif"/>
                <a:cs typeface="Liberation Serif"/>
              </a:rPr>
              <a:t>.</a:t>
            </a:r>
            <a:r>
              <a:rPr lang="ru-RU" b="1">
                <a:solidFill>
                  <a:srgbClr val="263238"/>
                </a:solidFill>
                <a:latin typeface="Liberation Serif"/>
                <a:ea typeface="Liberation Serif"/>
                <a:cs typeface="Liberation Serif"/>
              </a:rPr>
              <a:t> Предназначено для изучения дисциплинам «Биомедицинская техника», «Биомедицинская инженерия» по направлению подготовки высшего образования 12.03.04 «Биотехнические системы и технологии». </a:t>
            </a:r>
            <a:endParaRPr lang="ru-RU" b="1">
              <a:latin typeface="Liberation Serif"/>
              <a:ea typeface="Liberation Serif"/>
              <a:cs typeface="Liberation Serif"/>
            </a:endParaRPr>
          </a:p>
        </p:txBody>
      </p:sp>
      <p:pic>
        <p:nvPicPr>
          <p:cNvPr id="5" name="Рисунок 4" descr="C:\Users\LIBRARY\Downloads\qrcod_4f7H.png"/>
          <p:cNvPicPr/>
          <p:nvPr/>
        </p:nvPicPr>
        <p:blipFill>
          <a:blip r:embed="rId3"/>
          <a:stretch/>
        </p:blipFill>
        <p:spPr bwMode="auto">
          <a:xfrm>
            <a:off x="10557908" y="5234209"/>
            <a:ext cx="1079500" cy="1079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61860" y="2043399"/>
            <a:ext cx="2897657" cy="4320000"/>
          </a:xfrm>
          <a:prstGeom prst="rect">
            <a:avLst/>
          </a:prstGeom>
        </p:spPr>
      </p:pic>
      <p:sp>
        <p:nvSpPr>
          <p:cNvPr id="3" name="Прямоугольник 2"/>
          <p:cNvSpPr/>
          <p:nvPr/>
        </p:nvSpPr>
        <p:spPr bwMode="auto">
          <a:xfrm>
            <a:off x="1035586" y="265048"/>
            <a:ext cx="10091450"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Вихров, С. П. Взаимодействие полей и излучений с биологическими объектами : учебное пособие / С. П. Вихров, Т. А. Холомина, Н. В. Гривенная. — 2-е изд. — Саратов : Вузовское образование, 2019. — 157 c. — ISBN 978-5-4487-0368-3.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https://www.iprbookshop.ru/79753.html</a:t>
            </a:r>
            <a:r>
              <a:rPr lang="ru-RU" sz="2000" b="1">
                <a:solidFill>
                  <a:srgbClr val="263238"/>
                </a:solidFill>
                <a:latin typeface="Liberation Serif"/>
                <a:ea typeface="Liberation Serif"/>
                <a:cs typeface="Liberation Serif"/>
              </a:rPr>
              <a:t> </a:t>
            </a:r>
            <a:endParaRPr lang="ru-RU" sz="2000" b="1">
              <a:latin typeface="Liberation Serif"/>
              <a:ea typeface="Liberation Serif"/>
              <a:cs typeface="Liberation Serif"/>
            </a:endParaRPr>
          </a:p>
        </p:txBody>
      </p:sp>
      <p:sp>
        <p:nvSpPr>
          <p:cNvPr id="4" name="Прямоугольник 3"/>
          <p:cNvSpPr/>
          <p:nvPr/>
        </p:nvSpPr>
        <p:spPr bwMode="auto">
          <a:xfrm>
            <a:off x="3885282" y="2910737"/>
            <a:ext cx="6096000" cy="2585323"/>
          </a:xfrm>
          <a:prstGeom prst="rect">
            <a:avLst/>
          </a:prstGeom>
        </p:spPr>
        <p:txBody>
          <a:bodyPr>
            <a:spAutoFit/>
          </a:bodyPr>
          <a:lstStyle/>
          <a:p>
            <a:pPr>
              <a:defRPr/>
            </a:pPr>
            <a:r>
              <a:rPr lang="ru-RU" b="1">
                <a:solidFill>
                  <a:srgbClr val="263238"/>
                </a:solidFill>
                <a:latin typeface="Liberation Serif"/>
                <a:ea typeface="Liberation Serif"/>
                <a:cs typeface="Liberation Serif"/>
              </a:rPr>
              <a:t>В учебном пособии проведен анализ электрических, диэлектрических, акустических, магнитных и других свойств живых организмов, а также характеристик собственных физических полей и излучений биологических объектов. Рассмотрены особенности взаимодействия различных полей и излучений с биологическими средами. Предназначено для самостоятельной работы студентов, изучающих данную тематику.</a:t>
            </a:r>
            <a:endParaRPr lang="ru-RU" b="1">
              <a:latin typeface="Liberation Serif"/>
              <a:ea typeface="Liberation Serif"/>
              <a:cs typeface="Liberation Serif"/>
            </a:endParaRPr>
          </a:p>
        </p:txBody>
      </p:sp>
      <p:pic>
        <p:nvPicPr>
          <p:cNvPr id="5" name="Рисунок 4" descr="C:\Users\LIBRARY\Downloads\qrcod_4f7p.png"/>
          <p:cNvPicPr/>
          <p:nvPr/>
        </p:nvPicPr>
        <p:blipFill>
          <a:blip r:embed="rId3"/>
          <a:stretch/>
        </p:blipFill>
        <p:spPr bwMode="auto">
          <a:xfrm>
            <a:off x="10587286" y="5283899"/>
            <a:ext cx="1079500" cy="1079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28809" y="1988314"/>
            <a:ext cx="2875623" cy="4320000"/>
          </a:xfrm>
          <a:prstGeom prst="rect">
            <a:avLst/>
          </a:prstGeom>
        </p:spPr>
      </p:pic>
      <p:sp>
        <p:nvSpPr>
          <p:cNvPr id="3" name="Прямоугольник 2"/>
          <p:cNvSpPr/>
          <p:nvPr/>
        </p:nvSpPr>
        <p:spPr bwMode="auto">
          <a:xfrm>
            <a:off x="1068636" y="220337"/>
            <a:ext cx="10058399"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Вихров, С. П. Влияние естественных полей и излучений на биологические объекты : учебное пособие / С. П. Вихров, Т. А. Холомина, Н. В. Гривенная. — 2-е изд. — Саратов : Вузовское образование, 2019. — 132 c. — ISBN 978-5-4487-0357-7.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https://www.iprbookshop.ru/79617.html</a:t>
            </a:r>
            <a:r>
              <a:rPr lang="ru-RU" sz="2000" b="1">
                <a:solidFill>
                  <a:srgbClr val="263238"/>
                </a:solidFill>
                <a:latin typeface="Liberation Serif"/>
                <a:ea typeface="Liberation Serif"/>
                <a:cs typeface="Liberation Serif"/>
              </a:rPr>
              <a:t> </a:t>
            </a:r>
            <a:endParaRPr lang="ru-RU" sz="2000" b="1">
              <a:latin typeface="Liberation Serif"/>
              <a:ea typeface="Liberation Serif"/>
              <a:cs typeface="Liberation Serif"/>
            </a:endParaRPr>
          </a:p>
        </p:txBody>
      </p:sp>
      <p:sp>
        <p:nvSpPr>
          <p:cNvPr id="4" name="Прямоугольник 3"/>
          <p:cNvSpPr/>
          <p:nvPr/>
        </p:nvSpPr>
        <p:spPr bwMode="auto">
          <a:xfrm>
            <a:off x="3874265" y="2994151"/>
            <a:ext cx="6096000" cy="2308324"/>
          </a:xfrm>
          <a:prstGeom prst="rect">
            <a:avLst/>
          </a:prstGeom>
        </p:spPr>
        <p:txBody>
          <a:bodyPr>
            <a:spAutoFit/>
          </a:bodyPr>
          <a:lstStyle/>
          <a:p>
            <a:pPr>
              <a:defRPr/>
            </a:pPr>
            <a:r>
              <a:rPr lang="ru-RU" b="1">
                <a:solidFill>
                  <a:srgbClr val="263238"/>
                </a:solidFill>
                <a:latin typeface="Liberation Serif"/>
                <a:ea typeface="Liberation Serif"/>
                <a:cs typeface="Liberation Serif"/>
              </a:rPr>
              <a:t>В учебном пособии проведен анализ особенностей и механизмов адаптации живых организмов к воздействию метеорологических факторов, сезонных и суточных ритмов, гео- и гелиомагнитной активности, а также природной радиации. Предназначено для самостоятельной работы студентов обучающихся по направлению подготовки 12.03.04 «Биотехнические системы и технологии».</a:t>
            </a:r>
            <a:endParaRPr lang="ru-RU" b="1">
              <a:latin typeface="Liberation Serif"/>
              <a:ea typeface="Liberation Serif"/>
              <a:cs typeface="Liberation Serif"/>
            </a:endParaRPr>
          </a:p>
        </p:txBody>
      </p:sp>
      <p:pic>
        <p:nvPicPr>
          <p:cNvPr id="5" name="Рисунок 4" descr="C:\Users\LIBRARY\Downloads\qrcod_4f7s.png"/>
          <p:cNvPicPr/>
          <p:nvPr/>
        </p:nvPicPr>
        <p:blipFill>
          <a:blip r:embed="rId3"/>
          <a:stretch/>
        </p:blipFill>
        <p:spPr bwMode="auto">
          <a:xfrm>
            <a:off x="10587285" y="5228814"/>
            <a:ext cx="1079500" cy="1079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462708" y="1966282"/>
            <a:ext cx="2930708" cy="4320000"/>
          </a:xfrm>
          <a:prstGeom prst="rect">
            <a:avLst/>
          </a:prstGeom>
        </p:spPr>
      </p:pic>
      <p:sp>
        <p:nvSpPr>
          <p:cNvPr id="3" name="Прямоугольник 2"/>
          <p:cNvSpPr/>
          <p:nvPr/>
        </p:nvSpPr>
        <p:spPr bwMode="auto">
          <a:xfrm>
            <a:off x="1068637" y="176270"/>
            <a:ext cx="10091450"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Вихров, С. П. Неопределенность и необратимость физических процессов : учебное пособие / С. П. Вихров, Н. В. Бодягин, Т. Г. Ларина. — 2-е изд. — Саратов : Вузовское образование, 2019. — 74 c. — ISBN 978-5-4487-0362-1.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https://www.iprbookshop.ru/79652.html</a:t>
            </a:r>
            <a:endParaRPr/>
          </a:p>
        </p:txBody>
      </p:sp>
      <p:sp>
        <p:nvSpPr>
          <p:cNvPr id="4" name="Прямоугольник 3"/>
          <p:cNvSpPr/>
          <p:nvPr/>
        </p:nvSpPr>
        <p:spPr bwMode="auto">
          <a:xfrm>
            <a:off x="3863247" y="2695121"/>
            <a:ext cx="6591760" cy="2862322"/>
          </a:xfrm>
          <a:prstGeom prst="rect">
            <a:avLst/>
          </a:prstGeom>
        </p:spPr>
        <p:txBody>
          <a:bodyPr wrap="square">
            <a:spAutoFit/>
          </a:bodyPr>
          <a:lstStyle/>
          <a:p>
            <a:pPr>
              <a:defRPr/>
            </a:pPr>
            <a:r>
              <a:rPr lang="ru-RU" b="1">
                <a:solidFill>
                  <a:srgbClr val="263238"/>
                </a:solidFill>
                <a:latin typeface="Liberation Serif"/>
                <a:ea typeface="Liberation Serif"/>
                <a:cs typeface="Liberation Serif"/>
              </a:rPr>
              <a:t>В учебном пособии рассмотрены современное состояние классической и квантовой механики, проблемы необратимости и неустойчивости в нелинейных самоорганизующихся системах. Определены физические механизмы образования неустойчивости в макросистемах и на квантовом уровне. Описаны основы исследования динамики физических процессов в макроскопических системах</a:t>
            </a:r>
            <a:r>
              <a:rPr lang="ru-RU" b="1">
                <a:solidFill>
                  <a:srgbClr val="263238"/>
                </a:solidFill>
                <a:latin typeface="Liberation Serif"/>
                <a:ea typeface="Liberation Serif"/>
                <a:cs typeface="Liberation Serif"/>
              </a:rPr>
              <a:t>.</a:t>
            </a:r>
            <a:r>
              <a:rPr lang="ru-RU" b="1">
                <a:solidFill>
                  <a:srgbClr val="263238"/>
                </a:solidFill>
                <a:latin typeface="Liberation Serif"/>
                <a:ea typeface="Liberation Serif"/>
                <a:cs typeface="Liberation Serif"/>
              </a:rPr>
              <a:t> Предназначено для изучения дисциплины «Квантовая механика» по направлению подготовки высшего образования 11.03.04 «Электроника и наноэлектроника».</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620087" y="5206282"/>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28809" y="2043400"/>
            <a:ext cx="2930709" cy="4320000"/>
          </a:xfrm>
          <a:prstGeom prst="rect">
            <a:avLst/>
          </a:prstGeom>
        </p:spPr>
      </p:pic>
      <p:sp>
        <p:nvSpPr>
          <p:cNvPr id="3" name="Прямоугольник 2"/>
          <p:cNvSpPr/>
          <p:nvPr/>
        </p:nvSpPr>
        <p:spPr bwMode="auto">
          <a:xfrm>
            <a:off x="1020898" y="231998"/>
            <a:ext cx="10106138"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Вихров, С. П. Свойства и применение металлов и полупроводников : учебное пособие / С. П. Вихров, Т. А. Холомина. — 2-е изд. — Саратов : Вузовское образование, 2019. — 80 c. — ISBN 978-5-4487-0365-2.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https://www.iprbookshop.ru/79791.html</a:t>
            </a:r>
            <a:r>
              <a:rPr lang="ru-RU">
                <a:solidFill>
                  <a:srgbClr val="263238"/>
                </a:solidFill>
                <a:latin typeface="Montserrat"/>
              </a:rPr>
              <a:t> </a:t>
            </a:r>
            <a:endParaRPr lang="ru-RU"/>
          </a:p>
        </p:txBody>
      </p:sp>
      <p:sp>
        <p:nvSpPr>
          <p:cNvPr id="4" name="Прямоугольник 3"/>
          <p:cNvSpPr/>
          <p:nvPr/>
        </p:nvSpPr>
        <p:spPr bwMode="auto">
          <a:xfrm>
            <a:off x="3863247" y="2806802"/>
            <a:ext cx="6096000" cy="2585323"/>
          </a:xfrm>
          <a:prstGeom prst="rect">
            <a:avLst/>
          </a:prstGeom>
        </p:spPr>
        <p:txBody>
          <a:bodyPr>
            <a:spAutoFit/>
          </a:bodyPr>
          <a:lstStyle/>
          <a:p>
            <a:pPr>
              <a:defRPr/>
            </a:pPr>
            <a:r>
              <a:rPr lang="ru-RU" b="1">
                <a:solidFill>
                  <a:srgbClr val="263238"/>
                </a:solidFill>
                <a:latin typeface="Liberation Serif"/>
                <a:ea typeface="Liberation Serif"/>
                <a:cs typeface="Liberation Serif"/>
              </a:rPr>
              <a:t>В учебном пособии рассмотрены классификация металлов и сплавов, особенности их строения и процессов кристаллизации. Проведен анализ основных типов диаграмм состояния сплавов</a:t>
            </a:r>
            <a:r>
              <a:rPr lang="ru-RU" b="1">
                <a:solidFill>
                  <a:srgbClr val="263238"/>
                </a:solidFill>
                <a:latin typeface="Liberation Serif"/>
                <a:ea typeface="Liberation Serif"/>
                <a:cs typeface="Liberation Serif"/>
              </a:rPr>
              <a:t>.</a:t>
            </a:r>
            <a:r>
              <a:rPr lang="ru-RU" b="1">
                <a:solidFill>
                  <a:srgbClr val="263238"/>
                </a:solidFill>
                <a:latin typeface="Liberation Serif"/>
                <a:ea typeface="Liberation Serif"/>
                <a:cs typeface="Liberation Serif"/>
              </a:rPr>
              <a:t> Показано практическое применение различных эффектов в полупроводниках. Предназначено для самостоятельной работы студентов, обучающихся по инженерно-техническим специальностям и направлениям подготовки высшего образования</a:t>
            </a:r>
            <a:r>
              <a:rPr lang="ru-RU">
                <a:solidFill>
                  <a:srgbClr val="263238"/>
                </a:solidFill>
                <a:latin typeface="Montserrat"/>
              </a:rPr>
              <a:t>.</a:t>
            </a:r>
            <a:endParaRPr lang="ru-RU"/>
          </a:p>
        </p:txBody>
      </p:sp>
      <p:pic>
        <p:nvPicPr>
          <p:cNvPr id="5" name="Рисунок 4" descr="C:\Users\LIBRARY\Downloads\qrcod_4f7z.png"/>
          <p:cNvPicPr/>
          <p:nvPr/>
        </p:nvPicPr>
        <p:blipFill>
          <a:blip r:embed="rId3"/>
          <a:stretch/>
        </p:blipFill>
        <p:spPr bwMode="auto">
          <a:xfrm>
            <a:off x="10587286" y="5283900"/>
            <a:ext cx="1079500" cy="1079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28810" y="1977297"/>
            <a:ext cx="2897658" cy="4320000"/>
          </a:xfrm>
          <a:prstGeom prst="rect">
            <a:avLst/>
          </a:prstGeom>
        </p:spPr>
      </p:pic>
      <p:sp>
        <p:nvSpPr>
          <p:cNvPr id="3" name="Прямоугольник 2"/>
          <p:cNvSpPr/>
          <p:nvPr/>
        </p:nvSpPr>
        <p:spPr bwMode="auto">
          <a:xfrm>
            <a:off x="1042930" y="178903"/>
            <a:ext cx="10128174"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Вихров, С. П. Физические процессы в барьерных структурах на основе неупорядоченных полупроводников : учебное пособие / С. П. Вихров, Н. В. Вишняков, В. Г. Мишустин. — 2-е изд. — Саратов : Вузовское образование, 2019. — 75 c. — ISBN 978-5-4487-0364-5.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https://www.iprbookshop.ru/79688.html</a:t>
            </a:r>
            <a:endParaRPr/>
          </a:p>
        </p:txBody>
      </p:sp>
      <p:sp>
        <p:nvSpPr>
          <p:cNvPr id="4" name="Прямоугольник 3"/>
          <p:cNvSpPr/>
          <p:nvPr/>
        </p:nvSpPr>
        <p:spPr bwMode="auto">
          <a:xfrm>
            <a:off x="3863249" y="2943787"/>
            <a:ext cx="6096000" cy="2585323"/>
          </a:xfrm>
          <a:prstGeom prst="rect">
            <a:avLst/>
          </a:prstGeom>
        </p:spPr>
        <p:txBody>
          <a:bodyPr>
            <a:spAutoFit/>
          </a:bodyPr>
          <a:lstStyle/>
          <a:p>
            <a:pPr>
              <a:defRPr/>
            </a:pPr>
            <a:r>
              <a:rPr lang="ru-RU" b="1">
                <a:solidFill>
                  <a:srgbClr val="263238"/>
                </a:solidFill>
                <a:latin typeface="Liberation Serif"/>
                <a:ea typeface="Liberation Serif"/>
                <a:cs typeface="Liberation Serif"/>
              </a:rPr>
              <a:t>В учебном пособии изложены вопросы, связанные с особенностями энергетического спектра плотности состояний в неупорядоченных полупроводниках и их влиянием на физические процессы формирования потенциального рельефа в контактных слоях и образования потенциальных барьеров в активных элементах электроники. Предназначено для студентов и аспирантов инженерно-технических специальностей и направлений подготовки высшего образования.</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631104" y="5217297"/>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3" name="Прямоугольник 2"/>
          <p:cNvSpPr/>
          <p:nvPr/>
        </p:nvSpPr>
        <p:spPr bwMode="auto">
          <a:xfrm>
            <a:off x="3907316" y="2877400"/>
            <a:ext cx="6096000" cy="2585323"/>
          </a:xfrm>
          <a:prstGeom prst="rect">
            <a:avLst/>
          </a:prstGeom>
        </p:spPr>
        <p:txBody>
          <a:bodyPr>
            <a:spAutoFit/>
          </a:bodyPr>
          <a:lstStyle/>
          <a:p>
            <a:pPr>
              <a:defRPr/>
            </a:pPr>
            <a:r>
              <a:rPr lang="ru-RU" b="1">
                <a:solidFill>
                  <a:srgbClr val="242424"/>
                </a:solidFill>
                <a:latin typeface="Liberation Serif"/>
                <a:ea typeface="Liberation Serif"/>
                <a:cs typeface="Liberation Serif"/>
              </a:rPr>
              <a:t>Изложены теоретические основы проектирования </a:t>
            </a:r>
            <a:r>
              <a:rPr lang="ru-RU" b="1">
                <a:solidFill>
                  <a:srgbClr val="242424"/>
                </a:solidFill>
                <a:latin typeface="Liberation Serif"/>
                <a:ea typeface="Liberation Serif"/>
                <a:cs typeface="Liberation Serif"/>
              </a:rPr>
              <a:t>частотно-стабилизированных </a:t>
            </a:r>
            <a:r>
              <a:rPr lang="ru-RU" b="1">
                <a:solidFill>
                  <a:srgbClr val="242424"/>
                </a:solidFill>
                <a:latin typeface="Liberation Serif"/>
                <a:ea typeface="Liberation Serif"/>
                <a:cs typeface="Liberation Serif"/>
              </a:rPr>
              <a:t>лазеров, включающих в себя лазерный излучатель, оптический дискриминатор и систему автоподстройки частоты излучения</a:t>
            </a:r>
            <a:r>
              <a:rPr lang="ru-RU" b="1">
                <a:solidFill>
                  <a:srgbClr val="242424"/>
                </a:solidFill>
                <a:latin typeface="Liberation Serif"/>
                <a:ea typeface="Liberation Serif"/>
                <a:cs typeface="Liberation Serif"/>
              </a:rPr>
              <a:t>.</a:t>
            </a:r>
            <a:r>
              <a:rPr lang="ru-RU" b="1">
                <a:solidFill>
                  <a:srgbClr val="242424"/>
                </a:solidFill>
                <a:latin typeface="Liberation Serif"/>
                <a:ea typeface="Liberation Serif"/>
                <a:cs typeface="Liberation Serif"/>
              </a:rPr>
              <a:t> Монография предназначена для специалистов в областях лазерной техники, радиотехники и техники систем автоматического управления, может быть полезна аспирантам и студентам старших курсов соответствующих специальностей.</a:t>
            </a:r>
            <a:r>
              <a:rPr lang="ru-RU" b="1">
                <a:solidFill>
                  <a:srgbClr val="242424"/>
                </a:solidFill>
                <a:latin typeface="Liberation Serif"/>
                <a:ea typeface="Liberation Serif"/>
                <a:cs typeface="Liberation Serif"/>
              </a:rPr>
              <a:t> </a:t>
            </a:r>
            <a:endParaRPr lang="ru-RU" b="1">
              <a:latin typeface="Liberation Serif"/>
              <a:ea typeface="Liberation Serif"/>
              <a:cs typeface="Liberation Serif"/>
            </a:endParaRPr>
          </a:p>
        </p:txBody>
      </p:sp>
      <p:sp>
        <p:nvSpPr>
          <p:cNvPr id="4" name="Прямоугольник 3"/>
          <p:cNvSpPr/>
          <p:nvPr/>
        </p:nvSpPr>
        <p:spPr bwMode="auto">
          <a:xfrm>
            <a:off x="1057618" y="242370"/>
            <a:ext cx="10135518" cy="1015663"/>
          </a:xfrm>
          <a:prstGeom prst="rect">
            <a:avLst/>
          </a:prstGeom>
        </p:spPr>
        <p:txBody>
          <a:bodyPr wrap="square">
            <a:spAutoFit/>
          </a:bodyPr>
          <a:lstStyle/>
          <a:p>
            <a:pPr>
              <a:defRPr/>
            </a:pPr>
            <a:r>
              <a:rPr lang="ru-RU" sz="2000" b="1">
                <a:solidFill>
                  <a:schemeClr val="bg1"/>
                </a:solidFill>
                <a:latin typeface="Liberation Serif"/>
                <a:ea typeface="Liberation Serif"/>
                <a:cs typeface="Liberation Serif"/>
              </a:rPr>
              <a:t>Власов, </a:t>
            </a:r>
            <a:r>
              <a:rPr lang="ru-RU" sz="2000" b="1">
                <a:solidFill>
                  <a:schemeClr val="bg1"/>
                </a:solidFill>
                <a:latin typeface="Liberation Serif"/>
                <a:ea typeface="Liberation Serif"/>
                <a:cs typeface="Liberation Serif"/>
              </a:rPr>
              <a:t>А. Н. </a:t>
            </a:r>
            <a:r>
              <a:rPr lang="ru-RU" sz="2000" b="1">
                <a:solidFill>
                  <a:schemeClr val="bg1"/>
                </a:solidFill>
                <a:latin typeface="Liberation Serif"/>
                <a:ea typeface="Liberation Serif"/>
                <a:cs typeface="Liberation Serif"/>
              </a:rPr>
              <a:t>Частотно-стабилизированные лазеры и прецизионные системы экстремального регулирования : монография / А. Н. Власов. - Москва : </a:t>
            </a:r>
            <a:r>
              <a:rPr lang="ru-RU" sz="2000" b="1">
                <a:solidFill>
                  <a:schemeClr val="bg1"/>
                </a:solidFill>
                <a:latin typeface="Liberation Serif"/>
                <a:ea typeface="Liberation Serif"/>
                <a:cs typeface="Liberation Serif"/>
              </a:rPr>
              <a:t>Знание-М, </a:t>
            </a:r>
            <a:r>
              <a:rPr lang="ru-RU" sz="2000" b="1">
                <a:solidFill>
                  <a:schemeClr val="bg1"/>
                </a:solidFill>
                <a:latin typeface="Liberation Serif"/>
                <a:ea typeface="Liberation Serif"/>
                <a:cs typeface="Liberation Serif"/>
              </a:rPr>
              <a:t>2024. - 267 </a:t>
            </a:r>
            <a:r>
              <a:rPr lang="ru-RU" sz="2000" b="1">
                <a:solidFill>
                  <a:schemeClr val="bg1"/>
                </a:solidFill>
                <a:latin typeface="Liberation Serif"/>
                <a:ea typeface="Liberation Serif"/>
                <a:cs typeface="Liberation Serif"/>
              </a:rPr>
              <a:t>с. </a:t>
            </a:r>
            <a:r>
              <a:rPr lang="ru-RU" sz="2000" b="1">
                <a:solidFill>
                  <a:schemeClr val="bg1"/>
                </a:solidFill>
                <a:latin typeface="Liberation Serif"/>
                <a:ea typeface="Liberation Serif"/>
                <a:cs typeface="Liberation Serif"/>
              </a:rPr>
              <a:t>– </a:t>
            </a:r>
            <a:r>
              <a:rPr lang="en-US" sz="2000" b="1">
                <a:solidFill>
                  <a:schemeClr val="bg1"/>
                </a:solidFill>
                <a:latin typeface="Liberation Serif"/>
                <a:ea typeface="Liberation Serif"/>
                <a:cs typeface="Liberation Serif"/>
              </a:rPr>
              <a:t>ISBN 978-5-00187-824-7</a:t>
            </a:r>
            <a:endParaRPr lang="ru-RU" sz="2000" b="1">
              <a:solidFill>
                <a:schemeClr val="bg1"/>
              </a:solidFill>
              <a:latin typeface="Liberation Serif"/>
              <a:ea typeface="Liberation Serif"/>
              <a:cs typeface="Liberation Serif"/>
            </a:endParaRPr>
          </a:p>
        </p:txBody>
      </p:sp>
      <p:pic>
        <p:nvPicPr>
          <p:cNvPr id="5" name="Рисунок 4"/>
          <p:cNvPicPr>
            <a:picLocks noChangeAspect="1"/>
          </p:cNvPicPr>
          <p:nvPr/>
        </p:nvPicPr>
        <p:blipFill>
          <a:blip r:embed="rId2"/>
          <a:stretch/>
        </p:blipFill>
        <p:spPr bwMode="auto">
          <a:xfrm>
            <a:off x="476001" y="2010061"/>
            <a:ext cx="2884144" cy="432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Прямоугольник 1"/>
          <p:cNvSpPr/>
          <p:nvPr/>
        </p:nvSpPr>
        <p:spPr bwMode="auto">
          <a:xfrm>
            <a:off x="1068637" y="239872"/>
            <a:ext cx="10047383" cy="1015663"/>
          </a:xfrm>
          <a:prstGeom prst="rect">
            <a:avLst/>
          </a:prstGeom>
        </p:spPr>
        <p:txBody>
          <a:bodyPr wrap="square">
            <a:spAutoFit/>
          </a:bodyPr>
          <a:lstStyle/>
          <a:p>
            <a:pPr>
              <a:defRPr/>
            </a:pPr>
            <a:r>
              <a:rPr lang="ru-RU" sz="2000" b="1">
                <a:solidFill>
                  <a:schemeClr val="bg1"/>
                </a:solidFill>
                <a:latin typeface="Liberation Serif"/>
                <a:ea typeface="Liberation Serif"/>
                <a:cs typeface="Liberation Serif"/>
              </a:rPr>
              <a:t>Грачев, Е. Ю. Физические основы вакуумной техники : учебное пособие / Е. Ю. Грачев, А. А. Фефелов, А. А. Трубицын. — Рязань : РГРТУ, 2024. — 92 </a:t>
            </a:r>
            <a:r>
              <a:rPr lang="ru-RU" sz="2000" b="1">
                <a:solidFill>
                  <a:schemeClr val="bg1"/>
                </a:solidFill>
                <a:latin typeface="Liberation Serif"/>
                <a:ea typeface="Liberation Serif"/>
                <a:cs typeface="Liberation Serif"/>
              </a:rPr>
              <a:t>с. - </a:t>
            </a:r>
            <a:r>
              <a:rPr lang="en-US" sz="2000" b="1">
                <a:solidFill>
                  <a:srgbClr val="C00000"/>
                </a:solidFill>
                <a:latin typeface="Liberation Serif"/>
                <a:ea typeface="Liberation Serif"/>
                <a:cs typeface="Liberation Serif"/>
              </a:rPr>
              <a:t>https://elib.rsreu.ru/ebs/download/3939</a:t>
            </a:r>
            <a:endParaRPr lang="ru-RU" sz="2000" b="1">
              <a:solidFill>
                <a:srgbClr val="C00000"/>
              </a:solidFill>
              <a:latin typeface="Liberation Serif"/>
              <a:ea typeface="Liberation Serif"/>
              <a:cs typeface="Liberation Serif"/>
            </a:endParaRPr>
          </a:p>
        </p:txBody>
      </p:sp>
      <p:sp>
        <p:nvSpPr>
          <p:cNvPr id="3" name="Прямоугольник 2"/>
          <p:cNvSpPr/>
          <p:nvPr/>
        </p:nvSpPr>
        <p:spPr bwMode="auto">
          <a:xfrm>
            <a:off x="3863247" y="2466845"/>
            <a:ext cx="6096000" cy="3416320"/>
          </a:xfrm>
          <a:prstGeom prst="rect">
            <a:avLst/>
          </a:prstGeom>
        </p:spPr>
        <p:txBody>
          <a:bodyPr>
            <a:spAutoFit/>
          </a:bodyPr>
          <a:lstStyle/>
          <a:p>
            <a:pPr>
              <a:defRPr/>
            </a:pPr>
            <a:r>
              <a:rPr lang="ru-RU" b="1">
                <a:solidFill>
                  <a:schemeClr val="bg1"/>
                </a:solidFill>
                <a:latin typeface="Liberation Serif"/>
                <a:ea typeface="Liberation Serif"/>
                <a:cs typeface="Liberation Serif"/>
              </a:rPr>
              <a:t>Рассмотрены основные моменты молекулярно-кинетической теории газов и их свойства в зависимости от степени вакуума. Описаны физические принципы работы насосов для получения низкого, среднего и высокого вакуума. Приведены основные сведения о техническом устройстве современных вакуумных насосов. Рассмотрены физические принципы работы современных вакуумметрических </a:t>
            </a:r>
            <a:r>
              <a:rPr lang="ru-RU" b="1">
                <a:solidFill>
                  <a:schemeClr val="bg1"/>
                </a:solidFill>
                <a:latin typeface="Liberation Serif"/>
                <a:ea typeface="Liberation Serif"/>
                <a:cs typeface="Liberation Serif"/>
              </a:rPr>
              <a:t>датчиков.   Предназначено </a:t>
            </a:r>
            <a:r>
              <a:rPr lang="ru-RU" b="1">
                <a:solidFill>
                  <a:schemeClr val="bg1"/>
                </a:solidFill>
                <a:latin typeface="Liberation Serif"/>
                <a:ea typeface="Liberation Serif"/>
                <a:cs typeface="Liberation Serif"/>
              </a:rPr>
              <a:t>для студентов очной формы обучения направления подготовки 11.03.04 «Электроника и наноэлектроника» и 11.03.03 «Конструирование и технология электронных средств».</a:t>
            </a:r>
            <a:endParaRPr/>
          </a:p>
        </p:txBody>
      </p:sp>
      <p:pic>
        <p:nvPicPr>
          <p:cNvPr id="4" name="Рисунок 3"/>
          <p:cNvPicPr>
            <a:picLocks noChangeAspect="1"/>
          </p:cNvPicPr>
          <p:nvPr/>
        </p:nvPicPr>
        <p:blipFill>
          <a:blip r:embed="rId2">
            <a:duotone>
              <a:prstClr val="black"/>
              <a:schemeClr val="tx2">
                <a:tint val="45000"/>
                <a:satMod val="400000"/>
              </a:schemeClr>
            </a:duotone>
          </a:blip>
          <a:stretch/>
        </p:blipFill>
        <p:spPr bwMode="auto">
          <a:xfrm>
            <a:off x="462707" y="2015005"/>
            <a:ext cx="2902877" cy="4320000"/>
          </a:xfrm>
          <a:prstGeom prst="rect">
            <a:avLst/>
          </a:prstGeom>
        </p:spPr>
      </p:pic>
      <p:pic>
        <p:nvPicPr>
          <p:cNvPr id="5" name="Рисунок 4"/>
          <p:cNvPicPr>
            <a:picLocks noChangeAspect="1"/>
          </p:cNvPicPr>
          <p:nvPr/>
        </p:nvPicPr>
        <p:blipFill>
          <a:blip r:embed="rId3"/>
          <a:stretch/>
        </p:blipFill>
        <p:spPr bwMode="auto">
          <a:xfrm>
            <a:off x="10576020" y="5255005"/>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484742" y="2039496"/>
            <a:ext cx="2975086" cy="4320000"/>
          </a:xfrm>
          <a:prstGeom prst="rect">
            <a:avLst/>
          </a:prstGeom>
        </p:spPr>
      </p:pic>
      <p:sp>
        <p:nvSpPr>
          <p:cNvPr id="3" name="Прямоугольник 2"/>
          <p:cNvSpPr/>
          <p:nvPr/>
        </p:nvSpPr>
        <p:spPr bwMode="auto">
          <a:xfrm>
            <a:off x="1090670" y="275421"/>
            <a:ext cx="10058400"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Дятлов, Р. Н. Электроника в системах автоматизации : учебное пособие / Р. Н. Дятлов, Е. В. Мамонтов, М. В. Ленков. — Рязань : Рязанский государственный радиотехнический университет, 2023. — 80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https://www.iprbookshop.ru/137349.html</a:t>
            </a:r>
            <a:r>
              <a:rPr lang="ru-RU">
                <a:solidFill>
                  <a:srgbClr val="263238"/>
                </a:solidFill>
                <a:latin typeface="Montserrat"/>
              </a:rPr>
              <a:t> </a:t>
            </a:r>
            <a:endParaRPr lang="ru-RU"/>
          </a:p>
        </p:txBody>
      </p:sp>
      <p:sp>
        <p:nvSpPr>
          <p:cNvPr id="4" name="Прямоугольник 3"/>
          <p:cNvSpPr/>
          <p:nvPr/>
        </p:nvSpPr>
        <p:spPr bwMode="auto">
          <a:xfrm>
            <a:off x="3940368" y="2275718"/>
            <a:ext cx="6051932" cy="3693319"/>
          </a:xfrm>
          <a:prstGeom prst="rect">
            <a:avLst/>
          </a:prstGeom>
        </p:spPr>
        <p:txBody>
          <a:bodyPr wrap="square">
            <a:spAutoFit/>
          </a:bodyPr>
          <a:lstStyle/>
          <a:p>
            <a:pPr>
              <a:defRPr/>
            </a:pPr>
            <a:r>
              <a:rPr lang="ru-RU" b="1">
                <a:solidFill>
                  <a:srgbClr val="263238"/>
                </a:solidFill>
                <a:latin typeface="Liberation Serif"/>
                <a:ea typeface="Liberation Serif"/>
                <a:cs typeface="Liberation Serif"/>
              </a:rPr>
              <a:t>Рассмотрены принципы работы тиристоров, операционных усилителей и происходящие в них физические процессы. Приведено описание параметров и характеристик устройств в различных схемах включения. Пособие может быть использовано при мультимедийной форме чтения лекций, при выполнении практических заданий и подготовке к промежуточной аттестации. Предназначено для студентов направления подготовки 15.03.04 «Автоматизация технологических процессов и производств» и специальности 15.05.01 «Проектирование технологических машин и комплексов».</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609069" y="5279496"/>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616945" y="1959625"/>
            <a:ext cx="2885568" cy="4320000"/>
          </a:xfrm>
          <a:prstGeom prst="rect">
            <a:avLst/>
          </a:prstGeom>
        </p:spPr>
      </p:pic>
      <p:sp>
        <p:nvSpPr>
          <p:cNvPr id="3" name="Прямоугольник 2"/>
          <p:cNvSpPr/>
          <p:nvPr/>
        </p:nvSpPr>
        <p:spPr bwMode="auto">
          <a:xfrm>
            <a:off x="1035585" y="176913"/>
            <a:ext cx="10124501"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Ермачихин, А. В. Применение LabVIEW для программируемой логики : учебное пособие / А. В. Ермачихин, В. Г. Литвинов. — Рязань : Рязанский государственный радиотехнический университет, 2022. — 80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https://www.iprbookshop.ru/134872.html</a:t>
            </a:r>
            <a:r>
              <a:rPr lang="ru-RU" sz="2000" b="1">
                <a:solidFill>
                  <a:srgbClr val="263238"/>
                </a:solidFill>
                <a:latin typeface="Liberation Serif"/>
                <a:ea typeface="Liberation Serif"/>
                <a:cs typeface="Liberation Serif"/>
              </a:rPr>
              <a:t> </a:t>
            </a:r>
            <a:endParaRPr lang="ru-RU" sz="2000" b="1">
              <a:latin typeface="Liberation Serif"/>
              <a:ea typeface="Liberation Serif"/>
              <a:cs typeface="Liberation Serif"/>
            </a:endParaRPr>
          </a:p>
        </p:txBody>
      </p:sp>
      <p:sp>
        <p:nvSpPr>
          <p:cNvPr id="4" name="Прямоугольник 3"/>
          <p:cNvSpPr/>
          <p:nvPr/>
        </p:nvSpPr>
        <p:spPr bwMode="auto">
          <a:xfrm>
            <a:off x="3852232" y="2965463"/>
            <a:ext cx="6096000" cy="2308324"/>
          </a:xfrm>
          <a:prstGeom prst="rect">
            <a:avLst/>
          </a:prstGeom>
        </p:spPr>
        <p:txBody>
          <a:bodyPr>
            <a:spAutoFit/>
          </a:bodyPr>
          <a:lstStyle/>
          <a:p>
            <a:pPr>
              <a:defRPr/>
            </a:pPr>
            <a:r>
              <a:rPr lang="ru-RU" b="1">
                <a:solidFill>
                  <a:srgbClr val="263238"/>
                </a:solidFill>
                <a:latin typeface="Liberation Serif"/>
                <a:ea typeface="Liberation Serif"/>
                <a:cs typeface="Liberation Serif"/>
              </a:rPr>
              <a:t>Рассмотрены основы графического программирования, основные механизмы и блоки. Разобран ряд примеров с различным подходом к реализации решений в среде программирования LabVIEW. Предназначено для аудиторной и самостоятельной работы студентов, изучающих дисциплины «Применение программируемой логики в наноэлектронике» (11.04.04 «Электроника и наноэлектроника</a:t>
            </a:r>
            <a:r>
              <a:rPr lang="ru-RU" b="1">
                <a:solidFill>
                  <a:srgbClr val="263238"/>
                </a:solidFill>
                <a:latin typeface="Liberation Serif"/>
                <a:ea typeface="Liberation Serif"/>
                <a:cs typeface="Liberation Serif"/>
              </a:rPr>
              <a:t>»).</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620086" y="5273787"/>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462707" y="1988316"/>
            <a:ext cx="2908675" cy="4320000"/>
          </a:xfrm>
          <a:prstGeom prst="rect">
            <a:avLst/>
          </a:prstGeom>
        </p:spPr>
      </p:pic>
      <p:sp>
        <p:nvSpPr>
          <p:cNvPr id="3" name="Прямоугольник 2"/>
          <p:cNvSpPr/>
          <p:nvPr/>
        </p:nvSpPr>
        <p:spPr bwMode="auto">
          <a:xfrm>
            <a:off x="1046602" y="233990"/>
            <a:ext cx="9948232" cy="1015663"/>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Козлов, Б. А. Оптико-электронные приборы и устройства : учебное пособие / Б. А. Козлов. — Рязань : Рязанский государственный радиотехнический университет, 2018. — 184 c</a:t>
            </a:r>
            <a:r>
              <a:rPr lang="ru-RU" sz="2000" b="1">
                <a:solidFill>
                  <a:srgbClr val="263238"/>
                </a:solidFill>
                <a:latin typeface="Liberation Serif"/>
                <a:ea typeface="Liberation Serif"/>
                <a:cs typeface="Liberation Serif"/>
              </a:rPr>
              <a:t>. - </a:t>
            </a:r>
            <a:r>
              <a:rPr lang="en-US" sz="2000" b="1">
                <a:solidFill>
                  <a:srgbClr val="C00000"/>
                </a:solidFill>
                <a:latin typeface="Liberation Serif"/>
                <a:ea typeface="Liberation Serif"/>
                <a:cs typeface="Liberation Serif"/>
              </a:rPr>
              <a:t>https://elib.rsreu.ru/ebs/download/1905</a:t>
            </a:r>
            <a:endParaRPr lang="ru-RU" sz="2000" b="1">
              <a:solidFill>
                <a:srgbClr val="C00000"/>
              </a:solidFill>
              <a:latin typeface="Liberation Serif"/>
              <a:ea typeface="Liberation Serif"/>
              <a:cs typeface="Liberation Serif"/>
            </a:endParaRPr>
          </a:p>
        </p:txBody>
      </p:sp>
      <p:sp>
        <p:nvSpPr>
          <p:cNvPr id="4" name="Прямоугольник 3"/>
          <p:cNvSpPr/>
          <p:nvPr/>
        </p:nvSpPr>
        <p:spPr bwMode="auto">
          <a:xfrm>
            <a:off x="3874265" y="2717155"/>
            <a:ext cx="6096000" cy="2862322"/>
          </a:xfrm>
          <a:prstGeom prst="rect">
            <a:avLst/>
          </a:prstGeom>
        </p:spPr>
        <p:txBody>
          <a:bodyPr>
            <a:spAutoFit/>
          </a:bodyPr>
          <a:lstStyle/>
          <a:p>
            <a:pPr>
              <a:defRPr/>
            </a:pPr>
            <a:r>
              <a:rPr lang="ru-RU" b="1">
                <a:solidFill>
                  <a:srgbClr val="263238"/>
                </a:solidFill>
                <a:latin typeface="Liberation Serif"/>
                <a:ea typeface="Liberation Serif"/>
                <a:cs typeface="Liberation Serif"/>
              </a:rPr>
              <a:t>Изложены физические основы функционирования оптико-электронных приборов и устройств. Описаны основные физические процессы от первичного взаимодействия регистрируемого излучения с оптико-электронным прибором до формирования фотоэлектрического отклика или построения видимого изображения на соответствующем </a:t>
            </a:r>
            <a:r>
              <a:rPr lang="ru-RU" b="1">
                <a:solidFill>
                  <a:srgbClr val="263238"/>
                </a:solidFill>
                <a:latin typeface="Liberation Serif"/>
                <a:ea typeface="Liberation Serif"/>
                <a:cs typeface="Liberation Serif"/>
              </a:rPr>
              <a:t>экране.</a:t>
            </a:r>
            <a:r>
              <a:rPr lang="ru-RU" b="1">
                <a:solidFill>
                  <a:srgbClr val="263238"/>
                </a:solidFill>
                <a:latin typeface="Liberation Serif"/>
                <a:ea typeface="Liberation Serif"/>
                <a:cs typeface="Liberation Serif"/>
              </a:rPr>
              <a:t> Предназначено для магистрантов, обучающихся по направлению 11.04.04 «Электроника и наноэлектроника».</a:t>
            </a:r>
            <a:endParaRPr lang="ru-RU" b="1">
              <a:latin typeface="Liberation Serif"/>
              <a:ea typeface="Liberation Serif"/>
              <a:cs typeface="Liberation Serif"/>
            </a:endParaRPr>
          </a:p>
        </p:txBody>
      </p:sp>
      <p:pic>
        <p:nvPicPr>
          <p:cNvPr id="5" name="Рисунок 4" descr="C:\Users\LIBRARY.102-4\Downloads\qrcod_4eVr.png"/>
          <p:cNvPicPr/>
          <p:nvPr/>
        </p:nvPicPr>
        <p:blipFill>
          <a:blip r:embed="rId3"/>
          <a:stretch/>
        </p:blipFill>
        <p:spPr bwMode="auto">
          <a:xfrm>
            <a:off x="10568925" y="5228816"/>
            <a:ext cx="1079500" cy="1079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Прямоугольник 1"/>
          <p:cNvSpPr/>
          <p:nvPr/>
        </p:nvSpPr>
        <p:spPr bwMode="auto">
          <a:xfrm>
            <a:off x="1112705" y="195805"/>
            <a:ext cx="10003314" cy="1015663"/>
          </a:xfrm>
          <a:prstGeom prst="rect">
            <a:avLst/>
          </a:prstGeom>
        </p:spPr>
        <p:txBody>
          <a:bodyPr wrap="square">
            <a:spAutoFit/>
          </a:bodyPr>
          <a:lstStyle/>
          <a:p>
            <a:pPr>
              <a:defRPr/>
            </a:pPr>
            <a:r>
              <a:rPr lang="ru-RU" sz="2000" b="1">
                <a:solidFill>
                  <a:schemeClr val="bg1"/>
                </a:solidFill>
                <a:latin typeface="Liberation Serif"/>
                <a:ea typeface="Liberation Serif"/>
                <a:cs typeface="Liberation Serif"/>
              </a:rPr>
              <a:t>Корнилович, А. А. Специальные главы современной физики и наноэлектроники : учебное пособие / А. А. Корнилович, В. Г. Литвинов. — Рязань : РГРТУ, 2022. — 240 с. — ISBN 978-5-7722-0362-0</a:t>
            </a:r>
            <a:r>
              <a:rPr lang="ru-RU" sz="2000">
                <a:solidFill>
                  <a:schemeClr val="bg1"/>
                </a:solidFill>
                <a:latin typeface="Liberation Serif"/>
                <a:ea typeface="Liberation Serif"/>
                <a:cs typeface="Liberation Serif"/>
              </a:rPr>
              <a:t>. - </a:t>
            </a:r>
            <a:r>
              <a:rPr lang="en-US" sz="2000">
                <a:solidFill>
                  <a:schemeClr val="bg1"/>
                </a:solidFill>
                <a:latin typeface="Liberation Serif"/>
                <a:ea typeface="Liberation Serif"/>
                <a:cs typeface="Liberation Serif"/>
              </a:rPr>
              <a:t> </a:t>
            </a:r>
            <a:r>
              <a:rPr lang="en-US" sz="2000" b="1">
                <a:solidFill>
                  <a:srgbClr val="C00000"/>
                </a:solidFill>
                <a:latin typeface="Liberation Serif"/>
                <a:ea typeface="Liberation Serif"/>
                <a:cs typeface="Liberation Serif"/>
              </a:rPr>
              <a:t>https://elib.rsreu.ru/ebs/download/3958</a:t>
            </a:r>
            <a:endParaRPr lang="ru-RU" sz="2000" b="1">
              <a:solidFill>
                <a:srgbClr val="C00000"/>
              </a:solidFill>
              <a:latin typeface="Liberation Serif"/>
              <a:ea typeface="Liberation Serif"/>
              <a:cs typeface="Liberation Serif"/>
            </a:endParaRPr>
          </a:p>
        </p:txBody>
      </p:sp>
      <p:sp>
        <p:nvSpPr>
          <p:cNvPr id="3" name="Прямоугольник 2"/>
          <p:cNvSpPr/>
          <p:nvPr/>
        </p:nvSpPr>
        <p:spPr bwMode="auto">
          <a:xfrm>
            <a:off x="3852231" y="2019612"/>
            <a:ext cx="6096000" cy="4247317"/>
          </a:xfrm>
          <a:prstGeom prst="rect">
            <a:avLst/>
          </a:prstGeom>
        </p:spPr>
        <p:txBody>
          <a:bodyPr>
            <a:spAutoFit/>
          </a:bodyPr>
          <a:lstStyle/>
          <a:p>
            <a:pPr>
              <a:defRPr/>
            </a:pPr>
            <a:r>
              <a:rPr lang="ru-RU" b="1">
                <a:solidFill>
                  <a:schemeClr val="bg1"/>
                </a:solidFill>
                <a:latin typeface="Liberation Serif"/>
                <a:ea typeface="Liberation Serif"/>
                <a:cs typeface="Liberation Serif"/>
              </a:rPr>
              <a:t>На основе фундаментальных физических принципов даны определения ряда физических величин, рассмотрены физические макро- и наносистемы, характеризующие взаимосвязь и границы применимости законов релятивистской, квантовой и классической физики. Приведены примеры применения законов современной физики в физике наносистем, фотонике, электронике. Предназначено для студентов вузов и может быть использовано как при индивидуальной, так и при самостоятельной работе при изучении дисциплин «Физика наносистем» (11.03.04 «Электроника и наноэлектроника»), «Фундаментальные основы физики наносистем и нанотехнологий» (11.04.04 «Электроника и наноэлектроника»).</a:t>
            </a:r>
            <a:endParaRPr/>
          </a:p>
        </p:txBody>
      </p:sp>
      <p:pic>
        <p:nvPicPr>
          <p:cNvPr id="5" name="Рисунок 4"/>
          <p:cNvPicPr>
            <a:picLocks noChangeAspect="1"/>
          </p:cNvPicPr>
          <p:nvPr/>
        </p:nvPicPr>
        <p:blipFill>
          <a:blip r:embed="rId2"/>
          <a:stretch/>
        </p:blipFill>
        <p:spPr bwMode="auto">
          <a:xfrm>
            <a:off x="484742" y="1983270"/>
            <a:ext cx="2898037" cy="4320000"/>
          </a:xfrm>
          <a:prstGeom prst="rect">
            <a:avLst/>
          </a:prstGeom>
        </p:spPr>
      </p:pic>
      <p:pic>
        <p:nvPicPr>
          <p:cNvPr id="4" name="Рисунок 3"/>
          <p:cNvPicPr>
            <a:picLocks noChangeAspect="1"/>
          </p:cNvPicPr>
          <p:nvPr/>
        </p:nvPicPr>
        <p:blipFill>
          <a:blip r:embed="rId3"/>
          <a:stretch/>
        </p:blipFill>
        <p:spPr bwMode="auto">
          <a:xfrm>
            <a:off x="10576019" y="5223270"/>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28811" y="1977298"/>
            <a:ext cx="2919690" cy="4320000"/>
          </a:xfrm>
          <a:prstGeom prst="rect">
            <a:avLst/>
          </a:prstGeom>
        </p:spPr>
      </p:pic>
      <p:sp>
        <p:nvSpPr>
          <p:cNvPr id="3" name="Прямоугольник 2"/>
          <p:cNvSpPr/>
          <p:nvPr/>
        </p:nvSpPr>
        <p:spPr bwMode="auto">
          <a:xfrm>
            <a:off x="1057620" y="187930"/>
            <a:ext cx="10058400" cy="1323439"/>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Литвинов, В. Г. Фундаментальные основы физики наносистем : учебное пособие / В. Г. Литвинов. — Рязань : Рязанский государственный радиотехнический университет, 2017. — 50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https://www.iprbookshop.ru/121432.html</a:t>
            </a:r>
            <a:r>
              <a:rPr lang="ru-RU">
                <a:solidFill>
                  <a:srgbClr val="263238"/>
                </a:solidFill>
                <a:latin typeface="Montserrat"/>
              </a:rPr>
              <a:t> </a:t>
            </a:r>
            <a:endParaRPr lang="ru-RU"/>
          </a:p>
        </p:txBody>
      </p:sp>
      <p:sp>
        <p:nvSpPr>
          <p:cNvPr id="4" name="Прямоугольник 3"/>
          <p:cNvSpPr/>
          <p:nvPr/>
        </p:nvSpPr>
        <p:spPr bwMode="auto">
          <a:xfrm>
            <a:off x="3885281" y="3121635"/>
            <a:ext cx="6096000" cy="2031325"/>
          </a:xfrm>
          <a:prstGeom prst="rect">
            <a:avLst/>
          </a:prstGeom>
        </p:spPr>
        <p:txBody>
          <a:bodyPr>
            <a:spAutoFit/>
          </a:bodyPr>
          <a:lstStyle/>
          <a:p>
            <a:pPr>
              <a:defRPr/>
            </a:pPr>
            <a:r>
              <a:rPr lang="ru-RU" b="1">
                <a:solidFill>
                  <a:srgbClr val="263238"/>
                </a:solidFill>
                <a:latin typeface="Liberation Serif"/>
                <a:ea typeface="Liberation Serif"/>
                <a:cs typeface="Liberation Serif"/>
              </a:rPr>
              <a:t>Приведены краткие теоретические сведения о квантово-размерных наносистемах. Предназначено для аудиторной и самостоятельной работы студентов, изучающих дисциплину «Физика наносистем», «Фундаментальные основы физики наносистем», «Применение наносистем в электронике» по направлению 11.04.04.</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76020" y="5217298"/>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50843" y="2028480"/>
            <a:ext cx="2975086" cy="4320000"/>
          </a:xfrm>
          <a:prstGeom prst="rect">
            <a:avLst/>
          </a:prstGeom>
        </p:spPr>
      </p:pic>
      <p:sp>
        <p:nvSpPr>
          <p:cNvPr id="3" name="Прямоугольник 2"/>
          <p:cNvSpPr/>
          <p:nvPr/>
        </p:nvSpPr>
        <p:spPr bwMode="auto">
          <a:xfrm>
            <a:off x="1101688" y="276065"/>
            <a:ext cx="10025348" cy="1323439"/>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Мамонтов, А. Е. Методы математической физики : учебное пособие / А. Е. Мамонтов. — Новосибирск : Сибирский государственный университет телекоммуникаций и информатики, 2023. — 72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https://www.iprbookshop.ru/138853.html</a:t>
            </a:r>
            <a:r>
              <a:rPr lang="ru-RU" sz="2000" b="1">
                <a:solidFill>
                  <a:srgbClr val="263238"/>
                </a:solidFill>
                <a:latin typeface="Liberation Serif"/>
                <a:ea typeface="Liberation Serif"/>
                <a:cs typeface="Liberation Serif"/>
              </a:rPr>
              <a:t> </a:t>
            </a:r>
            <a:endParaRPr lang="ru-RU" sz="2000" b="1">
              <a:latin typeface="Liberation Serif"/>
              <a:ea typeface="Liberation Serif"/>
              <a:cs typeface="Liberation Serif"/>
            </a:endParaRPr>
          </a:p>
        </p:txBody>
      </p:sp>
      <p:sp>
        <p:nvSpPr>
          <p:cNvPr id="4" name="Прямоугольник 3"/>
          <p:cNvSpPr/>
          <p:nvPr/>
        </p:nvSpPr>
        <p:spPr bwMode="auto">
          <a:xfrm>
            <a:off x="3918333" y="2939886"/>
            <a:ext cx="6096000" cy="2308324"/>
          </a:xfrm>
          <a:prstGeom prst="rect">
            <a:avLst/>
          </a:prstGeom>
        </p:spPr>
        <p:txBody>
          <a:bodyPr>
            <a:spAutoFit/>
          </a:bodyPr>
          <a:lstStyle/>
          <a:p>
            <a:pPr>
              <a:defRPr/>
            </a:pPr>
            <a:r>
              <a:rPr lang="ru-RU" b="1">
                <a:solidFill>
                  <a:srgbClr val="263238"/>
                </a:solidFill>
                <a:latin typeface="Liberation Serif"/>
                <a:ea typeface="Liberation Serif"/>
                <a:cs typeface="Liberation Serif"/>
              </a:rPr>
              <a:t>Учебное пособие предназначено для студентов направлений 09.03.01 и 11.03.02. Пособие содержит теоретические сведения по теории дифференциальных уравнений в частных производных, возникающих в моделях математической физики, и предназначено для сопровождения лекций и практических занятий при изучении математики в соответствии с государственными образовательными стандартами.</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87036" y="5268480"/>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89517" y="1948566"/>
            <a:ext cx="2880000" cy="4348993"/>
          </a:xfrm>
          <a:prstGeom prst="rect">
            <a:avLst/>
          </a:prstGeom>
        </p:spPr>
      </p:pic>
      <p:sp>
        <p:nvSpPr>
          <p:cNvPr id="3" name="Прямоугольник 2"/>
          <p:cNvSpPr/>
          <p:nvPr/>
        </p:nvSpPr>
        <p:spPr bwMode="auto">
          <a:xfrm>
            <a:off x="1024569" y="143863"/>
            <a:ext cx="10066715"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Микроэлектромеханические коммутационные приборы : учебное пособие / С. М. Карабанов, </a:t>
            </a:r>
            <a:r>
              <a:rPr lang="ru-RU" sz="2000" b="1">
                <a:solidFill>
                  <a:srgbClr val="263238"/>
                </a:solidFill>
                <a:latin typeface="Liberation Serif"/>
                <a:ea typeface="Liberation Serif"/>
                <a:cs typeface="Liberation Serif"/>
              </a:rPr>
              <a:t>Д. В</a:t>
            </a:r>
            <a:r>
              <a:rPr lang="ru-RU" sz="2000" b="1">
                <a:solidFill>
                  <a:srgbClr val="263238"/>
                </a:solidFill>
                <a:latin typeface="Liberation Serif"/>
                <a:ea typeface="Liberation Serif"/>
                <a:cs typeface="Liberation Serif"/>
              </a:rPr>
              <a:t>. Суворов, Е. В. Сливкин, Г. П. Гололобов. — Москва : КУРС, 2024. — 160 c. — ISBN 978-5-907535-75-6.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https://www.iprbookshop.ru/144803.html</a:t>
            </a:r>
            <a:r>
              <a:rPr lang="ru-RU">
                <a:solidFill>
                  <a:srgbClr val="263238"/>
                </a:solidFill>
                <a:latin typeface="Montserrat"/>
              </a:rPr>
              <a:t> </a:t>
            </a:r>
            <a:endParaRPr lang="ru-RU"/>
          </a:p>
        </p:txBody>
      </p:sp>
      <p:sp>
        <p:nvSpPr>
          <p:cNvPr id="4" name="Прямоугольник 3"/>
          <p:cNvSpPr/>
          <p:nvPr/>
        </p:nvSpPr>
        <p:spPr bwMode="auto">
          <a:xfrm>
            <a:off x="3907316" y="2691902"/>
            <a:ext cx="6096000" cy="2862322"/>
          </a:xfrm>
          <a:prstGeom prst="rect">
            <a:avLst/>
          </a:prstGeom>
        </p:spPr>
        <p:txBody>
          <a:bodyPr>
            <a:spAutoFit/>
          </a:bodyPr>
          <a:lstStyle/>
          <a:p>
            <a:pPr>
              <a:defRPr/>
            </a:pPr>
            <a:r>
              <a:rPr lang="ru-RU" b="1">
                <a:solidFill>
                  <a:srgbClr val="263238"/>
                </a:solidFill>
                <a:latin typeface="Liberation Serif"/>
                <a:ea typeface="Liberation Serif"/>
                <a:cs typeface="Liberation Serif"/>
              </a:rPr>
              <a:t>В </a:t>
            </a:r>
            <a:r>
              <a:rPr lang="ru-RU" b="1">
                <a:solidFill>
                  <a:srgbClr val="263238"/>
                </a:solidFill>
                <a:latin typeface="Liberation Serif"/>
                <a:ea typeface="Liberation Serif"/>
                <a:cs typeface="Liberation Serif"/>
              </a:rPr>
              <a:t>настоящем пособии рассмотрены основные типы МЭМС-коммутаторов, в том числе радиочастотные (RF), инерционные и магнитоуправляемые МЭМС-коммутаторы. Приведено описание конструкций, принципов работы, материалов, технологий производства и базовых эксплуатационных характеристик. Рассмотрены основные области применения МЭМС-коммутаторов – от различных сенсорных устройств до переключателей радиочастотных сигналов гигагерцевого диапазона.</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51284" y="5217559"/>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rcRect l="16485" t="0" r="17515" b="0"/>
          <a:stretch/>
        </p:blipFill>
        <p:spPr bwMode="auto">
          <a:xfrm>
            <a:off x="440675" y="2026874"/>
            <a:ext cx="2919470" cy="4320000"/>
          </a:xfrm>
          <a:prstGeom prst="rect">
            <a:avLst/>
          </a:prstGeom>
        </p:spPr>
      </p:pic>
      <p:sp>
        <p:nvSpPr>
          <p:cNvPr id="3" name="Прямоугольник 2"/>
          <p:cNvSpPr/>
          <p:nvPr/>
        </p:nvSpPr>
        <p:spPr bwMode="auto">
          <a:xfrm>
            <a:off x="1068637" y="220338"/>
            <a:ext cx="10069416" cy="1323439"/>
          </a:xfrm>
          <a:prstGeom prst="rect">
            <a:avLst/>
          </a:prstGeom>
        </p:spPr>
        <p:txBody>
          <a:bodyPr wrap="square">
            <a:spAutoFit/>
          </a:bodyPr>
          <a:lstStyle/>
          <a:p>
            <a:pPr>
              <a:defRPr/>
            </a:pPr>
            <a:r>
              <a:rPr lang="ru-RU" sz="2000" b="1">
                <a:solidFill>
                  <a:srgbClr val="343434"/>
                </a:solidFill>
                <a:latin typeface="Liberation Serif"/>
                <a:ea typeface="Liberation Serif"/>
                <a:cs typeface="Liberation Serif"/>
              </a:rPr>
              <a:t>Оборудование электрохимического производства и процессы моделирования в химической технологии: учебное пособие / Е</a:t>
            </a:r>
            <a:r>
              <a:rPr lang="ru-RU" sz="2000" b="1">
                <a:solidFill>
                  <a:srgbClr val="343434"/>
                </a:solidFill>
                <a:latin typeface="Liberation Serif"/>
                <a:ea typeface="Liberation Serif"/>
                <a:cs typeface="Liberation Serif"/>
              </a:rPr>
              <a:t>. В</a:t>
            </a:r>
            <a:r>
              <a:rPr lang="ru-RU" sz="2000" b="1">
                <a:solidFill>
                  <a:srgbClr val="343434"/>
                </a:solidFill>
                <a:latin typeface="Liberation Serif"/>
                <a:ea typeface="Liberation Serif"/>
                <a:cs typeface="Liberation Serif"/>
              </a:rPr>
              <a:t>. Воробьева, В</a:t>
            </a:r>
            <a:r>
              <a:rPr lang="ru-RU" sz="2000" b="1">
                <a:solidFill>
                  <a:srgbClr val="343434"/>
                </a:solidFill>
                <a:latin typeface="Liberation Serif"/>
                <a:ea typeface="Liberation Serif"/>
                <a:cs typeface="Liberation Serif"/>
              </a:rPr>
              <a:t>. В</a:t>
            </a:r>
            <a:r>
              <a:rPr lang="ru-RU" sz="2000" b="1">
                <a:solidFill>
                  <a:srgbClr val="343434"/>
                </a:solidFill>
                <a:latin typeface="Liberation Serif"/>
                <a:ea typeface="Liberation Serif"/>
                <a:cs typeface="Liberation Serif"/>
              </a:rPr>
              <a:t>. Коваленко, Н</a:t>
            </a:r>
            <a:r>
              <a:rPr lang="ru-RU" sz="2000" b="1">
                <a:solidFill>
                  <a:srgbClr val="343434"/>
                </a:solidFill>
                <a:latin typeface="Liberation Serif"/>
                <a:ea typeface="Liberation Serif"/>
                <a:cs typeface="Liberation Serif"/>
              </a:rPr>
              <a:t>. Ю</a:t>
            </a:r>
            <a:r>
              <a:rPr lang="ru-RU" sz="2000" b="1">
                <a:solidFill>
                  <a:srgbClr val="343434"/>
                </a:solidFill>
                <a:latin typeface="Liberation Serif"/>
                <a:ea typeface="Liberation Serif"/>
                <a:cs typeface="Liberation Serif"/>
              </a:rPr>
              <a:t>. Кулавина, Л</a:t>
            </a:r>
            <a:r>
              <a:rPr lang="ru-RU" sz="2000" b="1">
                <a:solidFill>
                  <a:srgbClr val="343434"/>
                </a:solidFill>
                <a:latin typeface="Liberation Serif"/>
                <a:ea typeface="Liberation Serif"/>
                <a:cs typeface="Liberation Serif"/>
              </a:rPr>
              <a:t>. И</a:t>
            </a:r>
            <a:r>
              <a:rPr lang="ru-RU" sz="2000" b="1">
                <a:solidFill>
                  <a:srgbClr val="343434"/>
                </a:solidFill>
                <a:latin typeface="Liberation Serif"/>
                <a:ea typeface="Liberation Serif"/>
                <a:cs typeface="Liberation Serif"/>
              </a:rPr>
              <a:t>. Лобанова, А</a:t>
            </a:r>
            <a:r>
              <a:rPr lang="ru-RU" sz="2000" b="1">
                <a:solidFill>
                  <a:srgbClr val="343434"/>
                </a:solidFill>
                <a:latin typeface="Liberation Serif"/>
                <a:ea typeface="Liberation Serif"/>
                <a:cs typeface="Liberation Serif"/>
              </a:rPr>
              <a:t>. Д</a:t>
            </a:r>
            <a:r>
              <a:rPr lang="ru-RU" sz="2000" b="1">
                <a:solidFill>
                  <a:srgbClr val="343434"/>
                </a:solidFill>
                <a:latin typeface="Liberation Serif"/>
                <a:ea typeface="Liberation Serif"/>
                <a:cs typeface="Liberation Serif"/>
              </a:rPr>
              <a:t>. Маслов, Г</a:t>
            </a:r>
            <a:r>
              <a:rPr lang="ru-RU" sz="2000" b="1">
                <a:solidFill>
                  <a:srgbClr val="343434"/>
                </a:solidFill>
                <a:latin typeface="Liberation Serif"/>
                <a:ea typeface="Liberation Serif"/>
                <a:cs typeface="Liberation Serif"/>
              </a:rPr>
              <a:t>. А</a:t>
            </a:r>
            <a:r>
              <a:rPr lang="ru-RU" sz="2000" b="1">
                <a:solidFill>
                  <a:srgbClr val="343434"/>
                </a:solidFill>
                <a:latin typeface="Liberation Serif"/>
                <a:ea typeface="Liberation Serif"/>
                <a:cs typeface="Liberation Serif"/>
              </a:rPr>
              <a:t>. Шашкина</a:t>
            </a:r>
            <a:r>
              <a:rPr lang="ru-RU" sz="2000" b="1">
                <a:solidFill>
                  <a:srgbClr val="343434"/>
                </a:solidFill>
                <a:latin typeface="Liberation Serif"/>
                <a:ea typeface="Liberation Serif"/>
                <a:cs typeface="Liberation Serif"/>
              </a:rPr>
              <a:t>. – Москва : </a:t>
            </a:r>
            <a:r>
              <a:rPr lang="ru-RU" sz="2000" b="1">
                <a:solidFill>
                  <a:srgbClr val="343434"/>
                </a:solidFill>
                <a:latin typeface="Liberation Serif"/>
                <a:ea typeface="Liberation Serif"/>
                <a:cs typeface="Liberation Serif"/>
              </a:rPr>
              <a:t>КУРС, 2024. — 152 с</a:t>
            </a:r>
            <a:r>
              <a:rPr lang="ru-RU" sz="2000" b="1">
                <a:solidFill>
                  <a:srgbClr val="343434"/>
                </a:solidFill>
                <a:latin typeface="Liberation Serif"/>
                <a:ea typeface="Liberation Serif"/>
                <a:cs typeface="Liberation Serif"/>
              </a:rPr>
              <a:t>. - </a:t>
            </a:r>
            <a:r>
              <a:rPr lang="en-US" sz="2000" b="1">
                <a:solidFill>
                  <a:srgbClr val="C00000"/>
                </a:solidFill>
                <a:latin typeface="Liberation Serif"/>
                <a:ea typeface="Liberation Serif"/>
                <a:cs typeface="Liberation Serif"/>
              </a:rPr>
              <a:t>https://elib.rsreu.ru/ebs/download/4010</a:t>
            </a:r>
            <a:endParaRPr lang="ru-RU" sz="2000" b="1">
              <a:solidFill>
                <a:srgbClr val="C00000"/>
              </a:solidFill>
              <a:latin typeface="Liberation Serif"/>
              <a:ea typeface="Liberation Serif"/>
              <a:cs typeface="Liberation Serif"/>
            </a:endParaRPr>
          </a:p>
        </p:txBody>
      </p:sp>
      <p:sp>
        <p:nvSpPr>
          <p:cNvPr id="4" name="Прямоугольник 3"/>
          <p:cNvSpPr/>
          <p:nvPr/>
        </p:nvSpPr>
        <p:spPr bwMode="auto">
          <a:xfrm>
            <a:off x="3819181" y="2445515"/>
            <a:ext cx="6096000" cy="3693319"/>
          </a:xfrm>
          <a:prstGeom prst="rect">
            <a:avLst/>
          </a:prstGeom>
        </p:spPr>
        <p:txBody>
          <a:bodyPr>
            <a:spAutoFit/>
          </a:bodyPr>
          <a:lstStyle/>
          <a:p>
            <a:pPr>
              <a:defRPr/>
            </a:pPr>
            <a:r>
              <a:rPr lang="ru-RU" b="1">
                <a:solidFill>
                  <a:srgbClr val="343434"/>
                </a:solidFill>
                <a:latin typeface="Liberation Serif"/>
                <a:ea typeface="Liberation Serif"/>
                <a:cs typeface="Liberation Serif"/>
              </a:rPr>
              <a:t>Данное учебное пособие содержит подробное описание основного технологического оборудования, используемого на предприятиях электрохимического производства. Детально описана конструкция оборудования, материалы, используемые для его изготовления, особенности эксплуатации. Подробно приведены алгоритмы построения трехмерных моделей технологического оборудования и описаны</a:t>
            </a:r>
            <a:endParaRPr/>
          </a:p>
          <a:p>
            <a:pPr>
              <a:defRPr/>
            </a:pPr>
            <a:r>
              <a:rPr lang="ru-RU" b="1">
                <a:solidFill>
                  <a:srgbClr val="343434"/>
                </a:solidFill>
                <a:latin typeface="Liberation Serif"/>
                <a:ea typeface="Liberation Serif"/>
                <a:cs typeface="Liberation Serif"/>
              </a:rPr>
              <a:t>методики применения специальной программы для расчета химических процессов SMath Studio, построение трехмерных моделей отдельных технологических</a:t>
            </a:r>
            <a:endParaRPr/>
          </a:p>
          <a:p>
            <a:pPr>
              <a:defRPr/>
            </a:pPr>
            <a:r>
              <a:rPr lang="ru-RU" b="1">
                <a:solidFill>
                  <a:srgbClr val="343434"/>
                </a:solidFill>
                <a:latin typeface="Liberation Serif"/>
                <a:ea typeface="Liberation Serif"/>
                <a:cs typeface="Liberation Serif"/>
              </a:rPr>
              <a:t>узлов промышленных установок в среде T-FLEX CAD.</a:t>
            </a:r>
            <a:endParaRPr/>
          </a:p>
          <a:p>
            <a:pPr>
              <a:defRPr/>
            </a:pPr>
            <a:endParaRPr lang="ru-RU"/>
          </a:p>
        </p:txBody>
      </p:sp>
      <p:pic>
        <p:nvPicPr>
          <p:cNvPr id="5" name="Рисунок 4"/>
          <p:cNvPicPr>
            <a:picLocks noChangeAspect="1"/>
          </p:cNvPicPr>
          <p:nvPr/>
        </p:nvPicPr>
        <p:blipFill>
          <a:blip r:embed="rId3"/>
          <a:stretch/>
        </p:blipFill>
        <p:spPr bwMode="auto">
          <a:xfrm>
            <a:off x="10598053" y="5266874"/>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17792" y="1990954"/>
            <a:ext cx="2897600" cy="4320000"/>
          </a:xfrm>
          <a:prstGeom prst="rect">
            <a:avLst/>
          </a:prstGeom>
        </p:spPr>
      </p:pic>
      <p:sp>
        <p:nvSpPr>
          <p:cNvPr id="3" name="Прямоугольник 2"/>
          <p:cNvSpPr/>
          <p:nvPr/>
        </p:nvSpPr>
        <p:spPr bwMode="auto">
          <a:xfrm>
            <a:off x="1024569" y="235050"/>
            <a:ext cx="10047382"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Общая физика. Ч.1. Механика. Молекулярная физика. Электричество и магнетизм : учебное пособие / М. В. Дубков, М. А. Буробин, В. В. </a:t>
            </a:r>
            <a:r>
              <a:rPr lang="ru-RU" sz="2000" b="1">
                <a:solidFill>
                  <a:srgbClr val="263238"/>
                </a:solidFill>
                <a:latin typeface="Liberation Serif"/>
                <a:ea typeface="Liberation Serif"/>
                <a:cs typeface="Liberation Serif"/>
              </a:rPr>
              <a:t>Иванов, А. Е. Малютин, А. П. Соколов. </a:t>
            </a:r>
            <a:r>
              <a:rPr lang="ru-RU" sz="2000" b="1">
                <a:solidFill>
                  <a:srgbClr val="263238"/>
                </a:solidFill>
                <a:latin typeface="Liberation Serif"/>
                <a:ea typeface="Liberation Serif"/>
                <a:cs typeface="Liberation Serif"/>
              </a:rPr>
              <a:t>— Москва : КУРС, 2024. — 208 c. — ISBN 978-5-907228-75-7.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https://www.iprbookshop.ru/144873.html</a:t>
            </a:r>
            <a:r>
              <a:rPr lang="ru-RU">
                <a:solidFill>
                  <a:srgbClr val="263238"/>
                </a:solidFill>
                <a:latin typeface="Montserrat"/>
              </a:rPr>
              <a:t> </a:t>
            </a:r>
            <a:endParaRPr lang="ru-RU"/>
          </a:p>
        </p:txBody>
      </p:sp>
      <p:sp>
        <p:nvSpPr>
          <p:cNvPr id="4" name="Прямоугольник 3"/>
          <p:cNvSpPr/>
          <p:nvPr/>
        </p:nvSpPr>
        <p:spPr bwMode="auto">
          <a:xfrm>
            <a:off x="3808163" y="2545540"/>
            <a:ext cx="6096000" cy="3416320"/>
          </a:xfrm>
          <a:prstGeom prst="rect">
            <a:avLst/>
          </a:prstGeom>
        </p:spPr>
        <p:txBody>
          <a:bodyPr>
            <a:spAutoFit/>
          </a:bodyPr>
          <a:lstStyle/>
          <a:p>
            <a:pPr>
              <a:defRPr/>
            </a:pPr>
            <a:r>
              <a:rPr lang="ru-RU" b="1">
                <a:solidFill>
                  <a:srgbClr val="263238"/>
                </a:solidFill>
                <a:latin typeface="Liberation Serif"/>
                <a:ea typeface="Liberation Serif"/>
                <a:cs typeface="Liberation Serif"/>
              </a:rPr>
              <a:t>Настоящее издание представляет собой учебное пособие по курсу физики. В первой части пособия рассматриваются основные законы как классической, так и релятивистской механики, основы статистического и термодинамического методов исследования систем, состоящих из большого числа частиц, законы электричества и магнетизма</a:t>
            </a:r>
            <a:r>
              <a:rPr lang="ru-RU" b="1">
                <a:solidFill>
                  <a:srgbClr val="263238"/>
                </a:solidFill>
                <a:latin typeface="Liberation Serif"/>
                <a:ea typeface="Liberation Serif"/>
                <a:cs typeface="Liberation Serif"/>
              </a:rPr>
              <a:t>.</a:t>
            </a:r>
            <a:r>
              <a:rPr lang="ru-RU" b="1">
                <a:solidFill>
                  <a:srgbClr val="263238"/>
                </a:solidFill>
                <a:latin typeface="Liberation Serif"/>
                <a:ea typeface="Liberation Serif"/>
                <a:cs typeface="Liberation Serif"/>
              </a:rPr>
              <a:t>  Учебное пособие предназначено для изучения теоретического материала дисциплины «Физика» студентами, обучающимися по направлениям подготовки бакалавров и специальностям, относящимся к разделу «Инженерное дело, технологии и технические науки»</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31952" y="5230954"/>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39827" y="2017464"/>
            <a:ext cx="2908984" cy="4320000"/>
          </a:xfrm>
          <a:prstGeom prst="rect">
            <a:avLst/>
          </a:prstGeom>
        </p:spPr>
      </p:pic>
      <p:sp>
        <p:nvSpPr>
          <p:cNvPr id="3" name="Прямоугольник 2"/>
          <p:cNvSpPr/>
          <p:nvPr/>
        </p:nvSpPr>
        <p:spPr bwMode="auto">
          <a:xfrm>
            <a:off x="1090670" y="217493"/>
            <a:ext cx="10036365" cy="1323439"/>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Поляризация и дисперсия света : учебное пособие / А. П. Соколов, И. Г. Веснов, А. Н. Власов [и др.]. — Рязань : Рязанский государственный радиотехнический университет, 2023. — 80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https://www.iprbookshop.ru/134869.html</a:t>
            </a:r>
            <a:r>
              <a:rPr lang="ru-RU">
                <a:solidFill>
                  <a:srgbClr val="263238"/>
                </a:solidFill>
                <a:latin typeface="Montserrat"/>
              </a:rPr>
              <a:t> </a:t>
            </a:r>
            <a:endParaRPr lang="ru-RU"/>
          </a:p>
        </p:txBody>
      </p:sp>
      <p:sp>
        <p:nvSpPr>
          <p:cNvPr id="4" name="Прямоугольник 3"/>
          <p:cNvSpPr/>
          <p:nvPr/>
        </p:nvSpPr>
        <p:spPr bwMode="auto">
          <a:xfrm>
            <a:off x="3841214" y="3023302"/>
            <a:ext cx="6096000" cy="2308324"/>
          </a:xfrm>
          <a:prstGeom prst="rect">
            <a:avLst/>
          </a:prstGeom>
        </p:spPr>
        <p:txBody>
          <a:bodyPr>
            <a:spAutoFit/>
          </a:bodyPr>
          <a:lstStyle/>
          <a:p>
            <a:pPr>
              <a:defRPr/>
            </a:pPr>
            <a:r>
              <a:rPr lang="ru-RU" b="1">
                <a:solidFill>
                  <a:srgbClr val="263238"/>
                </a:solidFill>
                <a:latin typeface="Liberation Serif"/>
                <a:ea typeface="Liberation Serif"/>
                <a:cs typeface="Liberation Serif"/>
              </a:rPr>
              <a:t>Рассмотрены основные вопросы, связанные с поляризацией и дисперсией света, описан порядок выполнения лабораторных работ по этой теме. Даны указания по обработке результатов эксперимента. Приведены вопросы для проверки знаний и самоконтроля. Предназначено для студентов всех направлений подготовки бакалавров и специальностей, изучающих дисциплины «Физика</a:t>
            </a:r>
            <a:r>
              <a:rPr lang="ru-RU" b="1">
                <a:solidFill>
                  <a:srgbClr val="263238"/>
                </a:solidFill>
                <a:latin typeface="Liberation Serif"/>
                <a:ea typeface="Liberation Serif"/>
                <a:cs typeface="Liberation Serif"/>
              </a:rPr>
              <a:t>».</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87035" y="5257464"/>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473726" y="1999332"/>
            <a:ext cx="2886639" cy="4320000"/>
          </a:xfrm>
          <a:prstGeom prst="rect">
            <a:avLst/>
          </a:prstGeom>
        </p:spPr>
      </p:pic>
      <p:sp>
        <p:nvSpPr>
          <p:cNvPr id="3" name="Прямоугольник 2"/>
          <p:cNvSpPr/>
          <p:nvPr/>
        </p:nvSpPr>
        <p:spPr bwMode="auto">
          <a:xfrm>
            <a:off x="1068636" y="209965"/>
            <a:ext cx="10069416"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Расчет стабилизированных источников напряжения : учебное пособие / Н. М. Верещагин, С. А. Круглов, А. А. Сережин, К. В. Шемарин. — Рязань : Рязанский государственный радиотехнический университет, 2013. — 76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https://www.iprbookshop.ru/121805.html</a:t>
            </a:r>
            <a:endParaRPr/>
          </a:p>
        </p:txBody>
      </p:sp>
      <p:sp>
        <p:nvSpPr>
          <p:cNvPr id="4" name="Прямоугольник 3"/>
          <p:cNvSpPr/>
          <p:nvPr/>
        </p:nvSpPr>
        <p:spPr bwMode="auto">
          <a:xfrm>
            <a:off x="3910987" y="3005170"/>
            <a:ext cx="5199961" cy="2308324"/>
          </a:xfrm>
          <a:prstGeom prst="rect">
            <a:avLst/>
          </a:prstGeom>
        </p:spPr>
        <p:txBody>
          <a:bodyPr wrap="square">
            <a:spAutoFit/>
          </a:bodyPr>
          <a:lstStyle/>
          <a:p>
            <a:pPr>
              <a:defRPr/>
            </a:pPr>
            <a:r>
              <a:rPr lang="ru-RU" b="1">
                <a:solidFill>
                  <a:srgbClr val="263238"/>
                </a:solidFill>
                <a:latin typeface="Liberation Serif"/>
                <a:ea typeface="Liberation Serif"/>
                <a:cs typeface="Liberation Serif"/>
              </a:rPr>
              <a:t>Содержит сведения по расчету стабилизированных источников напряжения. Приводятся данные для расчета фильтра, выпрямителя, трансформатора и дросселя. Предназначено для студентов направления 210106 «Промышленная электроника», изучающих дисциплину «Основы преобразовательной техники».</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98052" y="5239332"/>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1026" name="Picture 2" descr="https://www.iprbookshop.ru/assets/images/covers/images/small/134864.jpg"/>
          <p:cNvPicPr>
            <a:picLocks noChangeAspect="1" noChangeArrowheads="1"/>
          </p:cNvPicPr>
          <p:nvPr/>
        </p:nvPicPr>
        <p:blipFill>
          <a:blip r:embed="rId2"/>
          <a:stretch/>
        </p:blipFill>
        <p:spPr bwMode="auto">
          <a:xfrm>
            <a:off x="561860" y="2009793"/>
            <a:ext cx="2877734" cy="4320000"/>
          </a:xfrm>
          <a:prstGeom prst="rect">
            <a:avLst/>
          </a:prstGeom>
          <a:noFill/>
        </p:spPr>
      </p:pic>
      <p:sp>
        <p:nvSpPr>
          <p:cNvPr id="2" name="Прямоугольник 1"/>
          <p:cNvSpPr/>
          <p:nvPr/>
        </p:nvSpPr>
        <p:spPr bwMode="auto">
          <a:xfrm>
            <a:off x="1090670" y="253388"/>
            <a:ext cx="10047383"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Трубицын, А. А. Моделирование систем параксиальной электронной оптики : учебное пособие / А. А. Трубицын, Э. Г. Кочергин. — Рязань : Рязанский государственный радиотехнический университет, 2022. — 80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https://www.iprbookshop.ru/134864.html</a:t>
            </a:r>
            <a:r>
              <a:rPr lang="ru-RU">
                <a:solidFill>
                  <a:srgbClr val="263238"/>
                </a:solidFill>
                <a:latin typeface="Montserrat"/>
              </a:rPr>
              <a:t> </a:t>
            </a:r>
            <a:endParaRPr lang="ru-RU"/>
          </a:p>
        </p:txBody>
      </p:sp>
      <p:sp>
        <p:nvSpPr>
          <p:cNvPr id="3" name="Прямоугольник 2"/>
          <p:cNvSpPr/>
          <p:nvPr/>
        </p:nvSpPr>
        <p:spPr bwMode="auto">
          <a:xfrm>
            <a:off x="3852231" y="2599047"/>
            <a:ext cx="6096000" cy="3139321"/>
          </a:xfrm>
          <a:prstGeom prst="rect">
            <a:avLst/>
          </a:prstGeom>
        </p:spPr>
        <p:txBody>
          <a:bodyPr>
            <a:spAutoFit/>
          </a:bodyPr>
          <a:lstStyle/>
          <a:p>
            <a:pPr>
              <a:defRPr/>
            </a:pPr>
            <a:r>
              <a:rPr lang="ru-RU" b="1">
                <a:solidFill>
                  <a:srgbClr val="263238"/>
                </a:solidFill>
                <a:latin typeface="Liberation Serif"/>
                <a:ea typeface="Liberation Serif"/>
                <a:cs typeface="Liberation Serif"/>
              </a:rPr>
              <a:t>Содержит теоретические сведения об основных законах электронной оптики, подробно рассматриваются условия пространственной и угловой фокусировок, распределение потенциала аксиально-симметричного электростатического поля, уравнение Буша, формулы углового и линейного увеличения, уравнение Гельмгольца-Лагранжа. Также приводится методика расчета кардинальных элементов электростатических линз. Предназначено для студентов технических вузов, обладающих начальными сведениями из физики и высшей математики.</a:t>
            </a:r>
            <a:endParaRPr lang="ru-RU" b="1">
              <a:latin typeface="Liberation Serif"/>
              <a:ea typeface="Liberation Serif"/>
              <a:cs typeface="Liberation Serif"/>
            </a:endParaRPr>
          </a:p>
        </p:txBody>
      </p:sp>
      <p:pic>
        <p:nvPicPr>
          <p:cNvPr id="4" name="Рисунок 3"/>
          <p:cNvPicPr>
            <a:picLocks noChangeAspect="1"/>
          </p:cNvPicPr>
          <p:nvPr/>
        </p:nvPicPr>
        <p:blipFill>
          <a:blip r:embed="rId3"/>
          <a:stretch/>
        </p:blipFill>
        <p:spPr bwMode="auto">
          <a:xfrm>
            <a:off x="10598053" y="5248373"/>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61859" y="1990954"/>
            <a:ext cx="2908089" cy="4320000"/>
          </a:xfrm>
          <a:prstGeom prst="rect">
            <a:avLst/>
          </a:prstGeom>
        </p:spPr>
      </p:pic>
      <p:sp>
        <p:nvSpPr>
          <p:cNvPr id="3" name="Прямоугольник 2"/>
          <p:cNvSpPr/>
          <p:nvPr/>
        </p:nvSpPr>
        <p:spPr bwMode="auto">
          <a:xfrm>
            <a:off x="1024569" y="236628"/>
            <a:ext cx="10058400"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Холомина, Т. А. Свойства и применение диэлектриков и магнитных материалов : учебное пособие / Т. А. Холомина, М. В. Зубков. — Рязань : Рязанский государственный радиотехнический университет, 2023. — 80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https://www.iprbookshop.ru/134883.html</a:t>
            </a:r>
            <a:r>
              <a:rPr lang="ru-RU">
                <a:solidFill>
                  <a:srgbClr val="263238"/>
                </a:solidFill>
                <a:latin typeface="Montserrat"/>
              </a:rPr>
              <a:t> </a:t>
            </a:r>
            <a:endParaRPr lang="ru-RU"/>
          </a:p>
        </p:txBody>
      </p:sp>
      <p:sp>
        <p:nvSpPr>
          <p:cNvPr id="4" name="Прямоугольник 3"/>
          <p:cNvSpPr/>
          <p:nvPr/>
        </p:nvSpPr>
        <p:spPr bwMode="auto">
          <a:xfrm>
            <a:off x="3874265" y="2581293"/>
            <a:ext cx="6096000" cy="3139321"/>
          </a:xfrm>
          <a:prstGeom prst="rect">
            <a:avLst/>
          </a:prstGeom>
        </p:spPr>
        <p:txBody>
          <a:bodyPr>
            <a:spAutoFit/>
          </a:bodyPr>
          <a:lstStyle/>
          <a:p>
            <a:pPr>
              <a:defRPr/>
            </a:pPr>
            <a:r>
              <a:rPr lang="ru-RU" b="1">
                <a:solidFill>
                  <a:srgbClr val="263238"/>
                </a:solidFill>
                <a:latin typeface="Liberation Serif"/>
                <a:ea typeface="Liberation Serif"/>
                <a:cs typeface="Liberation Serif"/>
              </a:rPr>
              <a:t>Рассмотрены основные физические процессы – электропроводность, поляризация, диэлектрические потери, пробой диэлектриков, классификация и свойства магнитных материалов, а также применение указанных групп материалов в радиоэлектронике. Предназначено для студентов, обучающихся по направлениям 38.03.02, 11.03.01, 18.03.01 заочной и очной форм обучения, а также по направлениям 11.05.01, 12.03.01, 11.03.04, 12.03.04, 13.03.02 дневного отделения при проведении практических занятий и для самостоятельной работы.</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620087" y="5230954"/>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2"/>
          <a:stretch/>
        </p:blipFill>
        <p:spPr bwMode="auto">
          <a:xfrm>
            <a:off x="528810" y="2039499"/>
            <a:ext cx="2864917" cy="4320000"/>
          </a:xfrm>
          <a:prstGeom prst="rect">
            <a:avLst/>
          </a:prstGeom>
        </p:spPr>
      </p:pic>
      <p:sp>
        <p:nvSpPr>
          <p:cNvPr id="3" name="Прямоугольник 2"/>
          <p:cNvSpPr/>
          <p:nvPr/>
        </p:nvSpPr>
        <p:spPr bwMode="auto">
          <a:xfrm>
            <a:off x="1156770" y="162410"/>
            <a:ext cx="10047382" cy="1631216"/>
          </a:xfrm>
          <a:prstGeom prst="rect">
            <a:avLst/>
          </a:prstGeom>
        </p:spPr>
        <p:txBody>
          <a:bodyPr wrap="square">
            <a:spAutoFit/>
          </a:bodyPr>
          <a:lstStyle/>
          <a:p>
            <a:pPr>
              <a:defRPr/>
            </a:pPr>
            <a:r>
              <a:rPr lang="ru-RU" sz="2000" b="1">
                <a:solidFill>
                  <a:srgbClr val="263238"/>
                </a:solidFill>
                <a:latin typeface="Liberation Serif"/>
                <a:ea typeface="Liberation Serif"/>
                <a:cs typeface="Liberation Serif"/>
              </a:rPr>
              <a:t>Физика твердого тела. Лабораторный практикум : учебное пособие / М. А. Буробин, М. В. Дубков, Д. В. Кирюшин [и др.]. — Рязань : Рязанский государственный радиотехнический университет, 2023. — 80 c. — Текст : электронный // Цифровой образовательный ресурс IPR SMART : [сайт]. — URL: </a:t>
            </a:r>
            <a:r>
              <a:rPr lang="ru-RU" sz="2000" b="1">
                <a:solidFill>
                  <a:srgbClr val="C00000"/>
                </a:solidFill>
                <a:latin typeface="Liberation Serif"/>
                <a:ea typeface="Liberation Serif"/>
                <a:cs typeface="Liberation Serif"/>
              </a:rPr>
              <a:t>https://www.iprbookshop.ru/137344.html</a:t>
            </a:r>
            <a:r>
              <a:rPr lang="ru-RU">
                <a:solidFill>
                  <a:srgbClr val="263238"/>
                </a:solidFill>
                <a:latin typeface="Montserrat"/>
              </a:rPr>
              <a:t> </a:t>
            </a:r>
            <a:endParaRPr lang="ru-RU"/>
          </a:p>
        </p:txBody>
      </p:sp>
      <p:sp>
        <p:nvSpPr>
          <p:cNvPr id="4" name="Прямоугольник 3"/>
          <p:cNvSpPr/>
          <p:nvPr/>
        </p:nvSpPr>
        <p:spPr bwMode="auto">
          <a:xfrm>
            <a:off x="3863249" y="2819385"/>
            <a:ext cx="6096000" cy="2585323"/>
          </a:xfrm>
          <a:prstGeom prst="rect">
            <a:avLst/>
          </a:prstGeom>
        </p:spPr>
        <p:txBody>
          <a:bodyPr>
            <a:spAutoFit/>
          </a:bodyPr>
          <a:lstStyle/>
          <a:p>
            <a:pPr>
              <a:defRPr/>
            </a:pPr>
            <a:r>
              <a:rPr lang="ru-RU" b="1">
                <a:solidFill>
                  <a:srgbClr val="263238"/>
                </a:solidFill>
                <a:latin typeface="Liberation Serif"/>
                <a:ea typeface="Liberation Serif"/>
                <a:cs typeface="Liberation Serif"/>
              </a:rPr>
              <a:t>Рассмотрены основы физики твердого тела, в том числе теория теплоемкости твердых тел, проводимости металлов и полупроводников, фотопроводимость полупроводников, люминесценция твердых тел. Дано описание восьми лабораторных работ, включающее в себя метод эксперимента, порядок выполнения работ и итоговые контрольные вопросы. Предназначено для студентов высших учебных заведений всех направлений подготовки.</a:t>
            </a:r>
            <a:endParaRPr lang="ru-RU" b="1">
              <a:latin typeface="Liberation Serif"/>
              <a:ea typeface="Liberation Serif"/>
              <a:cs typeface="Liberation Serif"/>
            </a:endParaRPr>
          </a:p>
        </p:txBody>
      </p:sp>
      <p:pic>
        <p:nvPicPr>
          <p:cNvPr id="5" name="Рисунок 4"/>
          <p:cNvPicPr>
            <a:picLocks noChangeAspect="1"/>
          </p:cNvPicPr>
          <p:nvPr/>
        </p:nvPicPr>
        <p:blipFill>
          <a:blip r:embed="rId3"/>
          <a:stretch/>
        </p:blipFill>
        <p:spPr bwMode="auto">
          <a:xfrm>
            <a:off x="10566094" y="5279499"/>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Прямоугольник 1"/>
          <p:cNvSpPr/>
          <p:nvPr/>
        </p:nvSpPr>
        <p:spPr bwMode="auto">
          <a:xfrm>
            <a:off x="1079654" y="244591"/>
            <a:ext cx="10025348" cy="1323439"/>
          </a:xfrm>
          <a:prstGeom prst="rect">
            <a:avLst/>
          </a:prstGeom>
        </p:spPr>
        <p:txBody>
          <a:bodyPr wrap="square">
            <a:spAutoFit/>
          </a:bodyPr>
          <a:lstStyle/>
          <a:p>
            <a:pPr>
              <a:defRPr/>
            </a:pPr>
            <a:r>
              <a:rPr lang="ru-RU" sz="2000" b="1">
                <a:solidFill>
                  <a:schemeClr val="bg1"/>
                </a:solidFill>
                <a:latin typeface="Liberation Serif"/>
                <a:ea typeface="Liberation Serif"/>
                <a:cs typeface="Liberation Serif"/>
              </a:rPr>
              <a:t>Экспериментальные методы исследования нефти, нефтепродуктов и органических соединений : учебное пособие / В</a:t>
            </a:r>
            <a:r>
              <a:rPr lang="ru-RU" sz="2000" b="1">
                <a:solidFill>
                  <a:schemeClr val="bg1"/>
                </a:solidFill>
                <a:latin typeface="Liberation Serif"/>
                <a:ea typeface="Liberation Serif"/>
                <a:cs typeface="Liberation Serif"/>
              </a:rPr>
              <a:t>. В</a:t>
            </a:r>
            <a:r>
              <a:rPr lang="ru-RU" sz="2000" b="1">
                <a:solidFill>
                  <a:schemeClr val="bg1"/>
                </a:solidFill>
                <a:latin typeface="Liberation Serif"/>
                <a:ea typeface="Liberation Serif"/>
                <a:cs typeface="Liberation Serif"/>
              </a:rPr>
              <a:t>. Коваленко, Т</a:t>
            </a:r>
            <a:r>
              <a:rPr lang="ru-RU" sz="2000" b="1">
                <a:solidFill>
                  <a:schemeClr val="bg1"/>
                </a:solidFill>
                <a:latin typeface="Liberation Serif"/>
                <a:ea typeface="Liberation Serif"/>
                <a:cs typeface="Liberation Serif"/>
              </a:rPr>
              <a:t>. П</a:t>
            </a:r>
            <a:r>
              <a:rPr lang="ru-RU" sz="2000" b="1">
                <a:solidFill>
                  <a:schemeClr val="bg1"/>
                </a:solidFill>
                <a:latin typeface="Liberation Serif"/>
                <a:ea typeface="Liberation Serif"/>
                <a:cs typeface="Liberation Serif"/>
              </a:rPr>
              <a:t>. Шуварикова, М</a:t>
            </a:r>
            <a:r>
              <a:rPr lang="ru-RU" sz="2000" b="1">
                <a:solidFill>
                  <a:schemeClr val="bg1"/>
                </a:solidFill>
                <a:latin typeface="Liberation Serif"/>
                <a:ea typeface="Liberation Serif"/>
                <a:cs typeface="Liberation Serif"/>
              </a:rPr>
              <a:t>. В</a:t>
            </a:r>
            <a:r>
              <a:rPr lang="ru-RU" sz="2000" b="1">
                <a:solidFill>
                  <a:schemeClr val="bg1"/>
                </a:solidFill>
                <a:latin typeface="Liberation Serif"/>
                <a:ea typeface="Liberation Serif"/>
                <a:cs typeface="Liberation Serif"/>
              </a:rPr>
              <a:t>. </a:t>
            </a:r>
            <a:r>
              <a:rPr lang="ru-RU" sz="2000" b="1">
                <a:solidFill>
                  <a:schemeClr val="bg1"/>
                </a:solidFill>
                <a:latin typeface="Liberation Serif"/>
                <a:ea typeface="Liberation Serif"/>
                <a:cs typeface="Liberation Serif"/>
              </a:rPr>
              <a:t>Лызлова, А. Д. Маслов, Г. И. Мельник. </a:t>
            </a:r>
            <a:r>
              <a:rPr lang="ru-RU" sz="2000" b="1">
                <a:solidFill>
                  <a:schemeClr val="bg1"/>
                </a:solidFill>
                <a:latin typeface="Liberation Serif"/>
                <a:ea typeface="Liberation Serif"/>
                <a:cs typeface="Liberation Serif"/>
              </a:rPr>
              <a:t>— </a:t>
            </a:r>
            <a:r>
              <a:rPr lang="ru-RU" sz="2000" b="1">
                <a:solidFill>
                  <a:schemeClr val="bg1"/>
                </a:solidFill>
                <a:latin typeface="Liberation Serif"/>
                <a:ea typeface="Liberation Serif"/>
                <a:cs typeface="Liberation Serif"/>
              </a:rPr>
              <a:t>Москва : </a:t>
            </a:r>
            <a:r>
              <a:rPr lang="ru-RU" sz="2000" b="1">
                <a:solidFill>
                  <a:schemeClr val="bg1"/>
                </a:solidFill>
                <a:latin typeface="Liberation Serif"/>
                <a:ea typeface="Liberation Serif"/>
                <a:cs typeface="Liberation Serif"/>
              </a:rPr>
              <a:t>КУРС, 2022. — 1 файл.pdf : 184 с. </a:t>
            </a:r>
            <a:r>
              <a:rPr lang="ru-RU" sz="2000" b="1">
                <a:solidFill>
                  <a:schemeClr val="bg1"/>
                </a:solidFill>
                <a:latin typeface="Liberation Serif"/>
                <a:ea typeface="Liberation Serif"/>
                <a:cs typeface="Liberation Serif"/>
              </a:rPr>
              <a:t>—</a:t>
            </a:r>
            <a:r>
              <a:rPr lang="en-US" sz="2000" b="1">
                <a:solidFill>
                  <a:srgbClr val="C00000"/>
                </a:solidFill>
                <a:latin typeface="Liberation Serif"/>
                <a:ea typeface="Liberation Serif"/>
                <a:cs typeface="Liberation Serif"/>
              </a:rPr>
              <a:t>https://elib.rsreu.ru/ebs/download/3192</a:t>
            </a:r>
            <a:endParaRPr lang="ru-RU" sz="2000" b="1">
              <a:solidFill>
                <a:srgbClr val="C00000"/>
              </a:solidFill>
              <a:latin typeface="Liberation Serif"/>
              <a:ea typeface="Liberation Serif"/>
              <a:cs typeface="Liberation Serif"/>
            </a:endParaRPr>
          </a:p>
        </p:txBody>
      </p:sp>
      <p:sp>
        <p:nvSpPr>
          <p:cNvPr id="3" name="Прямоугольник 2"/>
          <p:cNvSpPr/>
          <p:nvPr/>
        </p:nvSpPr>
        <p:spPr bwMode="auto">
          <a:xfrm>
            <a:off x="3841214" y="2908614"/>
            <a:ext cx="6096000" cy="2585323"/>
          </a:xfrm>
          <a:prstGeom prst="rect">
            <a:avLst/>
          </a:prstGeom>
        </p:spPr>
        <p:txBody>
          <a:bodyPr>
            <a:spAutoFit/>
          </a:bodyPr>
          <a:lstStyle/>
          <a:p>
            <a:pPr>
              <a:defRPr/>
            </a:pPr>
            <a:r>
              <a:rPr lang="ru-RU" b="1">
                <a:solidFill>
                  <a:schemeClr val="bg1"/>
                </a:solidFill>
                <a:latin typeface="Liberation Serif"/>
                <a:ea typeface="Liberation Serif"/>
                <a:cs typeface="Liberation Serif"/>
              </a:rPr>
              <a:t>В пособии приводятся основные </a:t>
            </a:r>
            <a:r>
              <a:rPr lang="ru-RU" b="1">
                <a:solidFill>
                  <a:schemeClr val="bg1"/>
                </a:solidFill>
                <a:latin typeface="Liberation Serif"/>
                <a:ea typeface="Liberation Serif"/>
                <a:cs typeface="Liberation Serif"/>
              </a:rPr>
              <a:t>физико-химические </a:t>
            </a:r>
            <a:r>
              <a:rPr lang="ru-RU" b="1">
                <a:solidFill>
                  <a:schemeClr val="bg1"/>
                </a:solidFill>
                <a:latin typeface="Liberation Serif"/>
                <a:ea typeface="Liberation Serif"/>
                <a:cs typeface="Liberation Serif"/>
              </a:rPr>
              <a:t>свойства нефти, нефтяных фракций и нефтепродуктов, методы их определения рассмотрены в лабораторных работах. Предназначено для бакалавров направления 2.18.03.01 «Химическая технология» профиля «Химическая технология природных энергоносителей и углеродных материалов» и магистров направления 2.18.04.01 «Химическая технология» всех форм обучения.</a:t>
            </a:r>
            <a:endParaRPr/>
          </a:p>
        </p:txBody>
      </p:sp>
      <p:pic>
        <p:nvPicPr>
          <p:cNvPr id="1026" name="Picture 2" descr="https://avatars.mds.yandex.net/i?id=61b81a17042b48da1984a8a2523fc088ef2ad289-10087650-images-thumbs&amp;n=13"/>
          <p:cNvPicPr>
            <a:picLocks noChangeAspect="1" noChangeArrowheads="1"/>
          </p:cNvPicPr>
          <p:nvPr/>
        </p:nvPicPr>
        <p:blipFill>
          <a:blip r:embed="rId2"/>
          <a:stretch/>
        </p:blipFill>
        <p:spPr bwMode="auto">
          <a:xfrm>
            <a:off x="453031" y="1964158"/>
            <a:ext cx="2915999" cy="4320000"/>
          </a:xfrm>
          <a:prstGeom prst="rect">
            <a:avLst/>
          </a:prstGeom>
          <a:noFill/>
        </p:spPr>
      </p:pic>
      <p:pic>
        <p:nvPicPr>
          <p:cNvPr id="4" name="Рисунок 3"/>
          <p:cNvPicPr>
            <a:picLocks noChangeAspect="1"/>
          </p:cNvPicPr>
          <p:nvPr/>
        </p:nvPicPr>
        <p:blipFill>
          <a:blip r:embed="rId3"/>
          <a:stretch/>
        </p:blipFill>
        <p:spPr bwMode="auto">
          <a:xfrm>
            <a:off x="10565002" y="5204158"/>
            <a:ext cx="1080000" cy="108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a:ea typeface="Arial"/>
        <a:cs typeface="Arial"/>
      </a:majorFont>
      <a:minorFont>
        <a:latin typeface="Century Gothic"/>
        <a:ea typeface="Arial"/>
        <a:cs typeface="Arial"/>
      </a:minorFont>
    </a:fontScheme>
    <a:fmtScheme name="Сектор">
      <a:fillStyleLst>
        <a:solidFill>
          <a:schemeClr val="phClr"/>
        </a:solidFill>
        <a:gradFill>
          <a:gsLst>
            <a:gs pos="0">
              <a:schemeClr val="phClr">
                <a:tint val="62000"/>
                <a:hueMod val="94000"/>
                <a:satMod val="140000"/>
                <a:lumMod val="110000"/>
              </a:schemeClr>
            </a:gs>
            <a:gs pos="100000">
              <a:schemeClr val="phClr">
                <a:tint val="84000"/>
                <a:satMod val="160000"/>
              </a:schemeClr>
            </a:gs>
          </a:gsLst>
          <a:lin ang="5400000" scaled="0"/>
        </a:gradFill>
        <a:gradFill>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hueMod val="94000"/>
              <a:alpha val="60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10000">
              <a:schemeClr val="phClr">
                <a:tint val="97000"/>
                <a:hueMod val="92000"/>
                <a:satMod val="169000"/>
                <a:lumMod val="164000"/>
              </a:schemeClr>
            </a:gs>
            <a:gs pos="100000">
              <a:schemeClr val="phClr">
                <a:shade val="96000"/>
                <a:satMod val="120000"/>
                <a:lumMod val="90000"/>
              </a:schemeClr>
            </a:gs>
          </a:gsLst>
          <a:lin ang="6120000" scaled="1"/>
        </a:gradFill>
        <a:gradFill>
          <a:gsLst>
            <a:gs pos="0">
              <a:schemeClr val="phClr">
                <a:tint val="97000"/>
                <a:hueMod val="92000"/>
                <a:satMod val="169000"/>
                <a:lumMod val="164000"/>
              </a:schemeClr>
            </a:gs>
            <a:gs pos="100000">
              <a:schemeClr val="phClr">
                <a:shade val="96000"/>
                <a:satMod val="120000"/>
                <a:lumMod val="90000"/>
              </a:schemeClr>
            </a:gs>
          </a:gsLst>
          <a:path path="circle"/>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Template>Slice</Template>
  <TotalTime>0</TotalTime>
  <Words>0</Words>
  <Application>r7-office/2024.3.2.622</Application>
  <DocSecurity>0</DocSecurity>
  <PresentationFormat>Широкоэкранный</PresentationFormat>
  <Paragraphs>0</Paragraphs>
  <Slides>26</Slides>
  <Notes>26</Notes>
  <HiddenSlides>0</HiddenSlides>
  <MMClips>2</MMClips>
  <ScaleCrop>0</ScaleCrop>
  <HeadingPairs>
    <vt:vector size="4" baseType="variant">
      <vt:variant>
        <vt:lpstr>Theme</vt:lpstr>
      </vt:variant>
      <vt:variant>
        <vt:i4>1</vt:i4>
      </vt:variant>
      <vt:variant>
        <vt:lpstr>Slide Titles</vt:lpstr>
      </vt:variant>
      <vt:variant>
        <vt:i4>26</vt:i4>
      </vt:variant>
    </vt:vector>
  </HeadingPairs>
  <TitlesOfParts>
    <vt:vector size="27" baseType="lpstr">
      <vt:lpstr>Theme 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Manager/>
  <Company>RSREU</Company>
  <LinksUpToDate>0</LinksUpToDate>
  <SharedDoc>0</SharedDoc>
  <HyperlinkBase/>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Library</dc:creator>
  <cp:keywords/>
  <dc:description/>
  <dc:identifier/>
  <dc:language/>
  <cp:lastModifiedBy>********* *******</cp:lastModifiedBy>
  <cp:revision>109</cp:revision>
  <dcterms:created xsi:type="dcterms:W3CDTF">2025-02-17T13:21:52Z</dcterms:created>
  <dcterms:modified xsi:type="dcterms:W3CDTF">2025-04-21T12:07:09Z</dcterms:modified>
  <cp:category/>
  <cp:contentStatus/>
  <cp:version/>
</cp:coreProperties>
</file>