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2" r:id="rId2"/>
  </p:sldMasterIdLst>
  <p:notesMasterIdLst>
    <p:notesMasterId r:id="rId31"/>
  </p:notesMasterIdLst>
  <p:handoutMasterIdLst>
    <p:handoutMasterId r:id="rId32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81" r:id="rId16"/>
    <p:sldId id="269" r:id="rId17"/>
    <p:sldId id="270" r:id="rId18"/>
    <p:sldId id="282" r:id="rId19"/>
    <p:sldId id="283" r:id="rId20"/>
    <p:sldId id="272" r:id="rId21"/>
    <p:sldId id="271" r:id="rId22"/>
    <p:sldId id="273" r:id="rId23"/>
    <p:sldId id="274" r:id="rId24"/>
    <p:sldId id="277" r:id="rId25"/>
    <p:sldId id="278" r:id="rId26"/>
    <p:sldId id="275" r:id="rId27"/>
    <p:sldId id="280" r:id="rId28"/>
    <p:sldId id="276" r:id="rId29"/>
    <p:sldId id="279" r:id="rId30"/>
  </p:sldIdLst>
  <p:sldSz cx="9144000" cy="6858000" type="screen4x3"/>
  <p:notesSz cx="6858000" cy="9144000"/>
  <p:defaultTextStyle>
    <a:defPPr>
      <a:defRPr lang="en-US"/>
    </a:defPPr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04" autoAdjust="0"/>
  </p:normalViewPr>
  <p:slideViewPr>
    <p:cSldViewPr>
      <p:cViewPr varScale="1">
        <p:scale>
          <a:sx n="111" d="100"/>
          <a:sy n="111" d="100"/>
        </p:scale>
        <p:origin x="-1602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09DC4D6-251A-4E32-9F58-5EF63A864BC7}" type="datetimeFigureOut">
              <a:rPr lang="en-US" smtClean="0"/>
              <a:pPr/>
              <a:t>12/16/2013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8457CA08-D0DF-4B92-803D-2F678DDCE2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1867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FE1E7E57-1F10-4268-99D2-CEDBAC6DAB5A}" type="datetimeFigureOut">
              <a:rPr lang="en-US" smtClean="0"/>
              <a:pPr/>
              <a:t>12/16/2013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1D2386A3-2E31-4C9B-B0BE-45709ADB984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08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noFill/>
          <a:ln w="12700">
            <a:solidFill>
              <a:prstClr val="black"/>
            </a:solidFill>
          </a:ln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Используйте несколько пунктов, если необходимо.</a:t>
            </a:r>
            <a:endParaRPr lang="ru-RU" noProof="0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>
          <a:noFill/>
          <a:ln w="12700">
            <a:solidFill>
              <a:prstClr val="black"/>
            </a:solidFill>
          </a:ln>
        </p:spPr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Используйте краткий маркированный список пунктов и изложите подробности устно.</a:t>
            </a:r>
            <a:endParaRPr lang="ru-RU" noProof="0" dirty="0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5608" y="435936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noProof="1" smtClean="0"/>
              <a:t>Образец заголовка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/>
          <a:lstStyle>
            <a:lvl1pPr marL="7315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noProof="1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33440A-D04E-4FB0-ACBB-D1FD42651063}" type="datetime1">
              <a:rPr lang="en-US" smtClean="0"/>
              <a:pPr/>
              <a:t>12/16/2013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50000" t="50000" r="100000" b="1250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33440A-D04E-4FB0-ACBB-D1FD42651063}" type="datetime1">
              <a:rPr lang="en-US" smtClean="0"/>
              <a:pPr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100138"/>
            <a:ext cx="6400800" cy="1509712"/>
          </a:xfrm>
        </p:spPr>
        <p:txBody>
          <a:bodyPr anchor="b"/>
          <a:lstStyle>
            <a:lvl1pPr marL="27432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9FADA7-12A5-4168-87FD-0A7BA931419B}" type="datetime1">
              <a:rPr lang="en-US" smtClean="0"/>
              <a:pPr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6442B7-F7A6-44F5-A940-BF91B5A1AE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50000" t="50000" r="100000" b="1250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e 8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85000" t="100000" r="1000000" b="30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33974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FC5A2C-8CF9-418C-929E-59F23F70E5F3}" type="datetime1">
              <a:rPr lang="en-US" smtClean="0"/>
              <a:pPr/>
              <a:t>12/16/2013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6442B7-F7A6-44F5-A940-BF91B5A1AE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283464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283464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569BAF-DF50-49A9-A24B-E772F34D4EE8}" type="datetime1">
              <a:rPr lang="en-US" smtClean="0"/>
              <a:pPr/>
              <a:t>12/16/2013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6442B7-F7A6-44F5-A940-BF91B5A1AE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E29F9C-0FE7-4725-BBF1-3A439DEFF6B8}" type="datetime1">
              <a:rPr lang="en-US" smtClean="0"/>
              <a:pPr/>
              <a:t>12/16/2013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6442B7-F7A6-44F5-A940-BF91B5A1AE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192ABE-290F-4556-9BE6-EA283C4356C3}" type="datetime1">
              <a:rPr lang="en-US" smtClean="0"/>
              <a:pPr/>
              <a:t>12/16/2013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6442B7-F7A6-44F5-A940-BF91B5A1AE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35100"/>
            <a:ext cx="3810000" cy="698500"/>
          </a:xfrm>
        </p:spPr>
        <p:txBody>
          <a:bodyPr/>
          <a:lstStyle>
            <a:lvl1pPr marL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137221-B4EC-499E-8F13-52A4FCD99E36}" type="datetime1">
              <a:rPr lang="en-US" smtClean="0"/>
              <a:pPr/>
              <a:t>12/16/2013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6442B7-F7A6-44F5-A940-BF91B5A1AE3C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6F042D-FBEA-40C8-ACF1-388DE857BC66}" type="datetime1">
              <a:rPr lang="en-US" smtClean="0"/>
              <a:pPr/>
              <a:t>12/16/2013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6442B7-F7A6-44F5-A940-BF91B5A1AE3C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0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latinLnBrk="0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hap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/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33440A-D04E-4FB0-ACBB-D1FD42651063}" type="datetime1">
              <a:rPr lang="en-US" smtClean="0"/>
              <a:pPr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33440A-D04E-4FB0-ACBB-D1FD42651063}" type="datetime1">
              <a:rPr lang="en-US" smtClean="0"/>
              <a:pPr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85000" t="100000" r="1000000" b="30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noProof="1" smtClean="0"/>
              <a:t>Образец заголовка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/>
            <a:r>
              <a:rPr lang="ru-RU" noProof="1" smtClean="0"/>
              <a:t>Образец текста</a:t>
            </a:r>
          </a:p>
          <a:p>
            <a:pPr lvl="1"/>
            <a:r>
              <a:rPr lang="ru-RU" noProof="1" smtClean="0"/>
              <a:t>Второй уровень</a:t>
            </a:r>
          </a:p>
          <a:p>
            <a:pPr lvl="2"/>
            <a:r>
              <a:rPr lang="ru-RU" noProof="1" smtClean="0"/>
              <a:t>Третий уровень</a:t>
            </a:r>
          </a:p>
          <a:p>
            <a:pPr lvl="3"/>
            <a:r>
              <a:rPr lang="ru-RU" noProof="1" smtClean="0"/>
              <a:t>Четвертый уровень</a:t>
            </a:r>
          </a:p>
          <a:p>
            <a:pPr lvl="4"/>
            <a:r>
              <a:rPr lang="ru-RU" noProof="1" smtClean="0"/>
              <a:t>Пятый уровень</a:t>
            </a:r>
            <a:endParaRPr lang="en-US" dirty="0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/>
            <a:fld id="{1A33440A-D04E-4FB0-ACBB-D1FD42651063}" type="datetime1">
              <a:rPr lang="en-US" smtClean="0"/>
              <a:pPr algn="r"/>
              <a:t>12/16/2013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/>
            <a:fld id="{E5C7EF4D-DD50-400C-9F04-EB20CB99416E}" type="slidenum">
              <a:rPr lang="en-US" sz="2800" smtClean="0">
                <a:solidFill>
                  <a:schemeClr val="tx2"/>
                </a:solidFill>
              </a:rPr>
              <a:pPr algn="ctr"/>
              <a:t>‹#›</a:t>
            </a:fld>
            <a:endParaRPr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ts val="3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ts val="3000"/>
        </a:lnSpc>
        <a:spcBef>
          <a:spcPts val="550"/>
        </a:spcBef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ts val="2800"/>
        </a:lnSpc>
        <a:spcBef>
          <a:spcPct val="20000"/>
        </a:spcBef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Relationship Id="rId9" Type="http://schemas.openxmlformats.org/officeDocument/2006/relationships/image" Target="../media/image57.gi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1259632" y="692696"/>
            <a:ext cx="7406640" cy="2480296"/>
          </a:xfrm>
        </p:spPr>
        <p:txBody>
          <a:bodyPr>
            <a:normAutofit fontScale="90000"/>
          </a:bodyPr>
          <a:lstStyle/>
          <a:p>
            <a:r>
              <a:rPr lang="ru-RU" noProof="0" dirty="0" smtClean="0"/>
              <a:t>«Роль университетского комплекса в экономике региона. Влияние и перспективы развития»</a:t>
            </a:r>
            <a:endParaRPr lang="ru-RU" noProof="0" dirty="0"/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1331640" y="3284984"/>
            <a:ext cx="7406640" cy="504056"/>
          </a:xfrm>
        </p:spPr>
        <p:txBody>
          <a:bodyPr/>
          <a:lstStyle/>
          <a:p>
            <a:pPr algn="ctr"/>
            <a:r>
              <a:rPr lang="ru-RU" sz="2600" kern="1200" noProof="0" dirty="0" smtClean="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rPr>
              <a:t>Круглый стол. 16 декабря 2013 года</a:t>
            </a:r>
            <a:endParaRPr lang="ru-RU" noProof="0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1187624" y="5733256"/>
            <a:ext cx="7406640" cy="504056"/>
          </a:xfrm>
          <a:prstGeom prst="rect">
            <a:avLst/>
          </a:prstGeom>
        </p:spPr>
        <p:txBody>
          <a:bodyPr>
            <a:normAutofit/>
          </a:bodyPr>
          <a:lstStyle>
            <a:lvl1pPr marL="73152" indent="0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 sz="2600" kern="120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lnSpc>
                <a:spcPts val="3000"/>
              </a:lnSpc>
              <a:spcBef>
                <a:spcPts val="550"/>
              </a:spcBef>
              <a:buClr>
                <a:schemeClr val="accent1"/>
              </a:buClr>
              <a:buFont typeface="Verdana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lnSpc>
                <a:spcPts val="28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r>
              <a:rPr lang="ru-RU" sz="1600" dirty="0" smtClean="0"/>
              <a:t>Директор бизнес-инкубатора РГРТУ 			И.В. Горюнов</a:t>
            </a:r>
            <a:endParaRPr lang="ru-RU" sz="1600" dirty="0"/>
          </a:p>
        </p:txBody>
      </p:sp>
      <p:pic>
        <p:nvPicPr>
          <p:cNvPr id="5" name="Picture 4" descr="P:\ФЛЕШ 1\Тематика ПОРТФОЛИО ДАННЫЕ\gerb_volum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4005063"/>
            <a:ext cx="1440160" cy="1665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Бизнес-инкубатор РГРТУ</a:t>
            </a:r>
            <a:endParaRPr lang="ru-RU" noProof="0" dirty="0"/>
          </a:p>
        </p:txBody>
      </p:sp>
      <p:pic>
        <p:nvPicPr>
          <p:cNvPr id="5" name="Picture 14" descr="F:\Фотофиксация\DSC019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2450" y="1376363"/>
            <a:ext cx="3168650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1052446" y="1916832"/>
            <a:ext cx="43926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1600" dirty="0"/>
              <a:t>Общая площадь: 4364  кв. м.</a:t>
            </a:r>
          </a:p>
          <a:p>
            <a:pPr algn="just"/>
            <a:r>
              <a:rPr lang="ru-RU" sz="1600" dirty="0"/>
              <a:t>Полезная площадь: 3606 кв. м.</a:t>
            </a:r>
          </a:p>
          <a:p>
            <a:r>
              <a:rPr lang="ru-RU" sz="1600" dirty="0"/>
              <a:t>Два административных блока этажностью 3 и 6 соединенных между собой надземным переходом. </a:t>
            </a:r>
          </a:p>
        </p:txBody>
      </p:sp>
      <p:sp>
        <p:nvSpPr>
          <p:cNvPr id="7" name="Прямоугольник 3"/>
          <p:cNvSpPr>
            <a:spLocks noChangeArrowheads="1"/>
          </p:cNvSpPr>
          <p:nvPr/>
        </p:nvSpPr>
        <p:spPr bwMode="auto">
          <a:xfrm>
            <a:off x="1304536" y="1385281"/>
            <a:ext cx="388843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2000" b="1" u="sng" dirty="0" smtClean="0"/>
              <a:t>Краткая характеристика: </a:t>
            </a:r>
            <a:endParaRPr lang="ru-RU" sz="2000" b="1" u="sng" dirty="0"/>
          </a:p>
        </p:txBody>
      </p:sp>
      <p:pic>
        <p:nvPicPr>
          <p:cNvPr id="8" name="Picture 15" descr="F:\Фотофиксация\DSC019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7212" y="4005064"/>
            <a:ext cx="3163888" cy="237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6" descr="F:\Фотофиксация\DSC019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5179" y="4005064"/>
            <a:ext cx="316865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8"/>
          <p:cNvSpPr>
            <a:spLocks noChangeArrowheads="1"/>
          </p:cNvSpPr>
          <p:nvPr/>
        </p:nvSpPr>
        <p:spPr bwMode="auto">
          <a:xfrm>
            <a:off x="1016442" y="3284984"/>
            <a:ext cx="44646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457200">
              <a:defRPr/>
            </a:pPr>
            <a:r>
              <a:rPr lang="ru-RU" sz="1600" b="1" u="sng" dirty="0">
                <a:cs typeface="Arial" charset="0"/>
              </a:rPr>
              <a:t>Дата введения в эксплуатацию:</a:t>
            </a:r>
          </a:p>
          <a:p>
            <a:pPr algn="ctr">
              <a:defRPr/>
            </a:pPr>
            <a:r>
              <a:rPr lang="ru-RU" sz="1600" dirty="0">
                <a:cs typeface="Arial" charset="0"/>
              </a:rPr>
              <a:t>01 октября 2012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>
            <a:normAutofit fontScale="90000"/>
          </a:bodyPr>
          <a:lstStyle/>
          <a:p>
            <a:r>
              <a:rPr lang="ru-RU" sz="3600" kern="1200" noProof="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Цель и задачи функционирования бизнес-инкубатора РГРТУ</a:t>
            </a:r>
            <a:endParaRPr lang="ru-RU" sz="3600" noProof="0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1259632" y="1447800"/>
            <a:ext cx="7776864" cy="4800600"/>
          </a:xfrm>
        </p:spPr>
        <p:txBody>
          <a:bodyPr>
            <a:normAutofit/>
          </a:bodyPr>
          <a:lstStyle/>
          <a:p>
            <a:r>
              <a:rPr lang="ru-RU" sz="1800" kern="1200" noProof="0" dirty="0" smtClean="0">
                <a:solidFill>
                  <a:schemeClr val="tx1"/>
                </a:solidFill>
              </a:rPr>
              <a:t>формирование и развитие инновационного и предпринимательского потенциала университета;</a:t>
            </a:r>
            <a:endParaRPr lang="ru-RU" sz="1800" noProof="0" dirty="0" smtClean="0"/>
          </a:p>
          <a:p>
            <a:r>
              <a:rPr lang="ru-RU" sz="1800" dirty="0" smtClean="0">
                <a:solidFill>
                  <a:srgbClr val="FF0000"/>
                </a:solidFill>
              </a:rPr>
              <a:t>развитие взаимодействия с крупными промышленными предприятиями региона, российскими и зарубежными научными и образовательными организациями, финансовыми институтами на долгосрочной основе;</a:t>
            </a:r>
          </a:p>
          <a:p>
            <a:r>
              <a:rPr lang="ru-RU" sz="1800" noProof="0" dirty="0" smtClean="0"/>
              <a:t>комплексное и квалифицированное обслуживание субъектов малого инновационного предпринимательства на различных этапах развития;</a:t>
            </a:r>
          </a:p>
          <a:p>
            <a:r>
              <a:rPr lang="ru-RU" sz="1800" dirty="0" smtClean="0">
                <a:solidFill>
                  <a:srgbClr val="FF0000"/>
                </a:solidFill>
              </a:rPr>
              <a:t>совершенствование механизмов коммерциализации РИД вуза, обеспечивающих выведение на рынок конкурентоспособной и наукоёмкой продукции.</a:t>
            </a:r>
            <a:endParaRPr lang="ru-RU" sz="1800" noProof="0" dirty="0" smtClean="0">
              <a:solidFill>
                <a:srgbClr val="FF0000"/>
              </a:solidFill>
            </a:endParaRPr>
          </a:p>
          <a:p>
            <a:endParaRPr lang="ru-RU" sz="1800" noProof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498080" cy="792088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Инфраструктура бизнес-инкубатора</a:t>
            </a:r>
            <a:endParaRPr lang="ru-RU" sz="3600" noProof="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980728"/>
            <a:ext cx="7539038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400" b="1" dirty="0"/>
              <a:t>На площадях бизнес-инкубатора расположены:</a:t>
            </a:r>
            <a:endParaRPr lang="ru-RU" sz="1400" dirty="0"/>
          </a:p>
          <a:p>
            <a:pPr marL="342900" indent="-342900">
              <a:lnSpc>
                <a:spcPts val="2700"/>
              </a:lnSpc>
              <a:buFont typeface="Wingdings" pitchFamily="2" charset="2"/>
              <a:buChar char="ü"/>
              <a:defRPr/>
            </a:pPr>
            <a:r>
              <a:rPr lang="ru-RU" sz="1400" dirty="0"/>
              <a:t>Малые инновационные предприятия:</a:t>
            </a:r>
          </a:p>
          <a:p>
            <a:pPr marL="342900" indent="-342900">
              <a:lnSpc>
                <a:spcPts val="2700"/>
              </a:lnSpc>
              <a:buFont typeface="Wingdings" pitchFamily="2" charset="2"/>
              <a:buChar char="ü"/>
              <a:defRPr/>
            </a:pPr>
            <a:r>
              <a:rPr lang="ru-RU" sz="1400" dirty="0"/>
              <a:t>Подразделения инновационной инфраструктуры:</a:t>
            </a:r>
          </a:p>
          <a:p>
            <a:pPr marL="720000" indent="-342900">
              <a:lnSpc>
                <a:spcPts val="2600"/>
              </a:lnSpc>
              <a:buFont typeface="Arial" pitchFamily="34" charset="0"/>
              <a:buChar char="•"/>
              <a:defRPr/>
            </a:pPr>
            <a:r>
              <a:rPr lang="ru-RU" sz="1400" dirty="0" smtClean="0"/>
              <a:t>Производственный </a:t>
            </a:r>
            <a:r>
              <a:rPr lang="ru-RU" sz="1400" dirty="0"/>
              <a:t>центр;</a:t>
            </a:r>
          </a:p>
          <a:p>
            <a:pPr marL="720000" indent="-342900">
              <a:lnSpc>
                <a:spcPts val="2600"/>
              </a:lnSpc>
              <a:buFont typeface="Arial" pitchFamily="34" charset="0"/>
              <a:buChar char="•"/>
              <a:defRPr/>
            </a:pPr>
            <a:r>
              <a:rPr lang="ru-RU" sz="1400" dirty="0"/>
              <a:t>Инжиниринговый центр</a:t>
            </a:r>
            <a:r>
              <a:rPr lang="ru-RU" sz="1400" dirty="0" smtClean="0"/>
              <a:t>;</a:t>
            </a:r>
            <a:endParaRPr lang="ru-RU" sz="1400" dirty="0"/>
          </a:p>
          <a:p>
            <a:pPr marL="720000" indent="-342900">
              <a:lnSpc>
                <a:spcPts val="2600"/>
              </a:lnSpc>
              <a:buFont typeface="Arial" pitchFamily="34" charset="0"/>
              <a:buChar char="•"/>
              <a:defRPr/>
            </a:pPr>
            <a:r>
              <a:rPr lang="ru-RU" sz="1400" dirty="0"/>
              <a:t> Центр трансфера технологий;</a:t>
            </a:r>
          </a:p>
          <a:p>
            <a:pPr marL="720000" indent="-342900">
              <a:lnSpc>
                <a:spcPts val="2600"/>
              </a:lnSpc>
              <a:buFont typeface="Arial" pitchFamily="34" charset="0"/>
              <a:buChar char="•"/>
              <a:defRPr/>
            </a:pPr>
            <a:r>
              <a:rPr lang="ru-RU" sz="1400" dirty="0"/>
              <a:t>Центр аналитических исследований;</a:t>
            </a:r>
          </a:p>
          <a:p>
            <a:pPr marL="720000" indent="-342900">
              <a:lnSpc>
                <a:spcPts val="2600"/>
              </a:lnSpc>
              <a:buFont typeface="Arial" pitchFamily="34" charset="0"/>
              <a:buChar char="•"/>
              <a:defRPr/>
            </a:pPr>
            <a:r>
              <a:rPr lang="ru-RU" sz="1400" dirty="0" smtClean="0"/>
              <a:t>Центр </a:t>
            </a:r>
            <a:r>
              <a:rPr lang="ru-RU" sz="1400" dirty="0"/>
              <a:t>метрологического обеспечения; </a:t>
            </a:r>
            <a:endParaRPr lang="en-US" sz="1400" dirty="0" smtClean="0"/>
          </a:p>
          <a:p>
            <a:pPr marL="720000" indent="-342900">
              <a:lnSpc>
                <a:spcPts val="2600"/>
              </a:lnSpc>
              <a:buFont typeface="Arial" pitchFamily="34" charset="0"/>
              <a:buChar char="•"/>
              <a:defRPr/>
            </a:pPr>
            <a:r>
              <a:rPr lang="ru-RU" sz="1400" dirty="0" smtClean="0"/>
              <a:t>Центр </a:t>
            </a:r>
            <a:r>
              <a:rPr lang="ru-RU" sz="1400" dirty="0"/>
              <a:t>консалтинга</a:t>
            </a:r>
            <a:r>
              <a:rPr lang="ru-RU" sz="1400" dirty="0" smtClean="0"/>
              <a:t>;</a:t>
            </a:r>
            <a:endParaRPr lang="ru-RU" sz="1400" dirty="0"/>
          </a:p>
          <a:p>
            <a:pPr marL="342900" indent="-342900">
              <a:lnSpc>
                <a:spcPts val="2700"/>
              </a:lnSpc>
              <a:buFont typeface="Wingdings" pitchFamily="2" charset="2"/>
              <a:buChar char="ü"/>
              <a:defRPr/>
            </a:pPr>
            <a:r>
              <a:rPr lang="ru-RU" sz="1400" dirty="0"/>
              <a:t>Конференц-зал; </a:t>
            </a:r>
          </a:p>
          <a:p>
            <a:pPr marL="342900" indent="-342900">
              <a:lnSpc>
                <a:spcPts val="2700"/>
              </a:lnSpc>
              <a:buFont typeface="Wingdings" pitchFamily="2" charset="2"/>
              <a:buChar char="ü"/>
              <a:defRPr/>
            </a:pPr>
            <a:r>
              <a:rPr lang="ru-RU" sz="1400" dirty="0"/>
              <a:t>Постоянно действующая выставка</a:t>
            </a:r>
            <a:r>
              <a:rPr lang="ru-RU" sz="1400" dirty="0" smtClean="0"/>
              <a:t>.</a:t>
            </a:r>
            <a:endParaRPr lang="ru-RU" sz="1400" dirty="0"/>
          </a:p>
        </p:txBody>
      </p:sp>
      <p:pic>
        <p:nvPicPr>
          <p:cNvPr id="6" name="Picture 7" descr="F:\Инкубатор - Фото 19-04-2013\A3C_91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018874"/>
            <a:ext cx="2284412" cy="151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F:\Инкубатор - Фото 19-04-2013\A3C_91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59835" y="2292706"/>
            <a:ext cx="2278062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F:\Инкубатор - Фото 19-04-2013\A3C_914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3645024"/>
            <a:ext cx="2303462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F:\Инкубатор - Фото 19-04-2013\A3C_915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4888728"/>
            <a:ext cx="2344737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3" descr="F:\Инкубатор - Фото 19-04-2013\A3C_91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95527" y="5013176"/>
            <a:ext cx="2235200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 descr="F:\Инкубатор - Фото 19-04-2013\A3C_923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5037078"/>
            <a:ext cx="2268538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7498080" cy="648072"/>
          </a:xfrm>
        </p:spPr>
        <p:txBody>
          <a:bodyPr>
            <a:noAutofit/>
          </a:bodyPr>
          <a:lstStyle/>
          <a:p>
            <a:r>
              <a:rPr lang="ru-RU" sz="3200" dirty="0" smtClean="0"/>
              <a:t>Возможности производственного центра</a:t>
            </a:r>
            <a:endParaRPr lang="ru-RU" sz="3200" noProof="0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1331640" y="1196752"/>
            <a:ext cx="7498080" cy="3709392"/>
          </a:xfrm>
        </p:spPr>
        <p:txBody>
          <a:bodyPr>
            <a:normAutofit/>
          </a:bodyPr>
          <a:lstStyle/>
          <a:p>
            <a:pPr algn="just"/>
            <a:r>
              <a:rPr lang="ru-RU" sz="2000" dirty="0"/>
              <a:t>Изготовление макетов и прототипов и малых партий инновационных продуктов по имеющейся технической документации;</a:t>
            </a:r>
          </a:p>
          <a:p>
            <a:pPr algn="just"/>
            <a:r>
              <a:rPr lang="ru-RU" sz="2000" dirty="0"/>
              <a:t>Проведение диагностики, настройки и испытаний инновационных продуктов, изготавливаемых МИП, на имеющемся специализированном оборудовании;</a:t>
            </a:r>
          </a:p>
          <a:p>
            <a:pPr algn="just"/>
            <a:r>
              <a:rPr lang="ru-RU" sz="2000" dirty="0"/>
              <a:t>Выполнение сторонних заказов на производство и проведение испытаний высокотехнологичной продукции, при наличии свободного оборудования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4" name="Picture 7" descr="F:\Инкубатор - Фото 19-04-2013\A3C_91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797152"/>
            <a:ext cx="3103562" cy="1774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F:\Инкубатор - Фото 19-04-2013\A3C_92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797152"/>
            <a:ext cx="3044825" cy="1725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576064"/>
          </a:xfrm>
        </p:spPr>
        <p:txBody>
          <a:bodyPr>
            <a:noAutofit/>
          </a:bodyPr>
          <a:lstStyle/>
          <a:p>
            <a:r>
              <a:rPr lang="ru-RU" sz="2400" kern="1200" noProof="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Изготовление печатных плат и производство РЭА</a:t>
            </a:r>
            <a:endParaRPr lang="ru-RU" sz="2400" noProof="0" dirty="0"/>
          </a:p>
        </p:txBody>
      </p:sp>
      <p:sp>
        <p:nvSpPr>
          <p:cNvPr id="5" name="Прямоугольник 3"/>
          <p:cNvSpPr>
            <a:spLocks noChangeArrowheads="1"/>
          </p:cNvSpPr>
          <p:nvPr/>
        </p:nvSpPr>
        <p:spPr bwMode="auto">
          <a:xfrm>
            <a:off x="1115616" y="836712"/>
            <a:ext cx="7780287" cy="267765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cs typeface="Times New Roman" pitchFamily="18" charset="0"/>
              </a:rPr>
              <a:t>Комплекс для производства печатных плат и </a:t>
            </a:r>
          </a:p>
          <a:p>
            <a:pPr>
              <a:defRPr/>
            </a:pPr>
            <a:r>
              <a:rPr lang="ru-RU" sz="2400" b="1" dirty="0">
                <a:cs typeface="Times New Roman" pitchFamily="18" charset="0"/>
              </a:rPr>
              <a:t>монтажа </a:t>
            </a:r>
            <a:r>
              <a:rPr lang="en-US" sz="2400" b="1" dirty="0">
                <a:cs typeface="Times New Roman" pitchFamily="18" charset="0"/>
              </a:rPr>
              <a:t>SMD-</a:t>
            </a:r>
            <a:r>
              <a:rPr lang="ru-RU" sz="2400" b="1" dirty="0" smtClean="0">
                <a:cs typeface="Times New Roman" pitchFamily="18" charset="0"/>
              </a:rPr>
              <a:t>элементов: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400" dirty="0" smtClean="0">
                <a:cs typeface="Times New Roman" pitchFamily="18" charset="0"/>
              </a:rPr>
              <a:t>специализированный </a:t>
            </a:r>
            <a:r>
              <a:rPr lang="ru-RU" sz="2400" dirty="0">
                <a:cs typeface="Times New Roman" pitchFamily="18" charset="0"/>
              </a:rPr>
              <a:t>фрезерно-сверлильный станок ProtoMat </a:t>
            </a:r>
            <a:r>
              <a:rPr lang="ru-RU" sz="2400" dirty="0" smtClean="0">
                <a:cs typeface="Times New Roman" pitchFamily="18" charset="0"/>
              </a:rPr>
              <a:t>S63;</a:t>
            </a:r>
            <a:endParaRPr lang="ru-RU" sz="2400" dirty="0"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400" dirty="0" smtClean="0">
                <a:cs typeface="Times New Roman" pitchFamily="18" charset="0"/>
              </a:rPr>
              <a:t>полуавтоматический </a:t>
            </a:r>
            <a:r>
              <a:rPr lang="ru-RU" sz="2400" dirty="0">
                <a:cs typeface="Times New Roman" pitchFamily="18" charset="0"/>
              </a:rPr>
              <a:t>установщик компонентов LPKF ProtoPlace </a:t>
            </a:r>
            <a:r>
              <a:rPr lang="ru-RU" sz="2400" dirty="0" smtClean="0">
                <a:cs typeface="Times New Roman" pitchFamily="18" charset="0"/>
              </a:rPr>
              <a:t>S;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400" dirty="0" smtClean="0">
                <a:cs typeface="Times New Roman" pitchFamily="18" charset="0"/>
              </a:rPr>
              <a:t>настольная </a:t>
            </a:r>
            <a:r>
              <a:rPr lang="ru-RU" sz="2400" dirty="0">
                <a:cs typeface="Times New Roman" pitchFamily="18" charset="0"/>
              </a:rPr>
              <a:t>конвекционная печь LPKF ProtoFlow </a:t>
            </a:r>
            <a:r>
              <a:rPr lang="ru-RU" sz="2400" dirty="0" smtClean="0">
                <a:cs typeface="Times New Roman" pitchFamily="18" charset="0"/>
              </a:rPr>
              <a:t>S.</a:t>
            </a:r>
            <a:endParaRPr lang="en-US" sz="2400" dirty="0">
              <a:cs typeface="Times New Roman" pitchFamily="18" charset="0"/>
            </a:endParaRPr>
          </a:p>
        </p:txBody>
      </p:sp>
      <p:pic>
        <p:nvPicPr>
          <p:cNvPr id="6" name="Picture 8" descr="http://www.lpkf.ru/_images/4311-protomat-s103-frontansicht.png"/>
          <p:cNvPicPr>
            <a:picLocks noChangeAspect="1" noChangeArrowheads="1"/>
          </p:cNvPicPr>
          <p:nvPr/>
        </p:nvPicPr>
        <p:blipFill>
          <a:blip r:embed="rId3" cstate="print"/>
          <a:srcRect l="13530" t="9702" r="12100" b="5966"/>
          <a:stretch>
            <a:fillRect/>
          </a:stretch>
        </p:blipFill>
        <p:spPr bwMode="auto">
          <a:xfrm>
            <a:off x="1331640" y="3789040"/>
            <a:ext cx="2017712" cy="228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tabe.ru/images/smt_equipment_new/lpkf/lpkf_protoplace-s_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84652" y="4020021"/>
            <a:ext cx="2514600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http://www.tabe.ru/images/smt_equipment_new/lpkf/lpkf_protoflow-e1_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3923977"/>
            <a:ext cx="2268538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576064"/>
          </a:xfrm>
        </p:spPr>
        <p:txBody>
          <a:bodyPr>
            <a:noAutofit/>
          </a:bodyPr>
          <a:lstStyle/>
          <a:p>
            <a:r>
              <a:rPr lang="ru-RU" sz="2400" kern="1200" noProof="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Изготовление печатных плат и производство РЭА</a:t>
            </a:r>
            <a:endParaRPr lang="ru-RU" sz="2400" noProof="0" dirty="0"/>
          </a:p>
        </p:txBody>
      </p:sp>
      <p:sp>
        <p:nvSpPr>
          <p:cNvPr id="9" name="TextBox 8"/>
          <p:cNvSpPr txBox="1"/>
          <p:nvPr/>
        </p:nvSpPr>
        <p:spPr>
          <a:xfrm>
            <a:off x="1115616" y="764704"/>
            <a:ext cx="6159500" cy="4248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ru-RU" b="1" dirty="0"/>
              <a:t>Монтаж радиоэлементов</a:t>
            </a:r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dirty="0"/>
              <a:t>Паяльные станции </a:t>
            </a:r>
            <a:r>
              <a:rPr lang="en-US" dirty="0"/>
              <a:t>ATP-4302</a:t>
            </a:r>
            <a:r>
              <a:rPr lang="ru-RU" dirty="0"/>
              <a:t>, </a:t>
            </a:r>
            <a:r>
              <a:rPr lang="en-US" dirty="0"/>
              <a:t>ATP-1121</a:t>
            </a:r>
            <a:endParaRPr lang="ru-RU" dirty="0"/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dirty="0">
                <a:cs typeface="Arial" charset="0"/>
              </a:rPr>
              <a:t>Паяльные станции </a:t>
            </a:r>
            <a:r>
              <a:rPr lang="en-US" dirty="0">
                <a:cs typeface="Arial" charset="0"/>
              </a:rPr>
              <a:t>Quick 712 </a:t>
            </a:r>
            <a:endParaRPr lang="ru-RU" dirty="0">
              <a:cs typeface="Arial" charset="0"/>
            </a:endParaRPr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dirty="0" err="1"/>
              <a:t>Термопинцет</a:t>
            </a:r>
            <a:r>
              <a:rPr lang="ru-RU" dirty="0"/>
              <a:t> </a:t>
            </a:r>
            <a:r>
              <a:rPr lang="en-US" dirty="0"/>
              <a:t>ATP-1209</a:t>
            </a:r>
            <a:r>
              <a:rPr lang="ru-RU" dirty="0"/>
              <a:t> </a:t>
            </a:r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dirty="0"/>
              <a:t>Стол регулировщика радиоаппаратуры с антистатической столешницей АРМ-4220-ESD</a:t>
            </a:r>
            <a:r>
              <a:rPr lang="en-US" dirty="0"/>
              <a:t> </a:t>
            </a:r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dirty="0">
                <a:cs typeface="Arial" charset="0"/>
              </a:rPr>
              <a:t>Стол слесаря-сборщика радиоаппаратуры АРМ-4355</a:t>
            </a:r>
            <a:r>
              <a:rPr lang="en-US" dirty="0">
                <a:cs typeface="Arial" charset="0"/>
              </a:rPr>
              <a:t> </a:t>
            </a:r>
            <a:endParaRPr lang="ru-RU" dirty="0">
              <a:cs typeface="Arial" charset="0"/>
            </a:endParaRPr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10" name="Picture 14" descr="http://andys.ru/assets/images/aktakom/pajalnik/atp-43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5157788"/>
            <a:ext cx="2798763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www.jais.ru/PICT/5/quick7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3404907"/>
            <a:ext cx="2568575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http://kip.industry.su/el/po/sto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2772" y="3958754"/>
            <a:ext cx="1944687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084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576064"/>
          </a:xfrm>
        </p:spPr>
        <p:txBody>
          <a:bodyPr>
            <a:noAutofit/>
          </a:bodyPr>
          <a:lstStyle/>
          <a:p>
            <a:r>
              <a:rPr lang="ru-RU" sz="2400" kern="1200" noProof="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</a:rPr>
              <a:t>Изготовление печатных плат и производство РЭА</a:t>
            </a:r>
            <a:endParaRPr lang="ru-RU" sz="2400" noProof="0" dirty="0"/>
          </a:p>
        </p:txBody>
      </p:sp>
      <p:sp>
        <p:nvSpPr>
          <p:cNvPr id="7" name="TextBox 6"/>
          <p:cNvSpPr txBox="1"/>
          <p:nvPr/>
        </p:nvSpPr>
        <p:spPr>
          <a:xfrm>
            <a:off x="1115616" y="853028"/>
            <a:ext cx="4968552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ru-RU" b="1" dirty="0"/>
              <a:t>Тестирование и отладка радиоэлектронной аппаратуры</a:t>
            </a:r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dirty="0"/>
              <a:t>Измерители </a:t>
            </a:r>
            <a:r>
              <a:rPr lang="en-US" dirty="0"/>
              <a:t>RLC AMM-3035</a:t>
            </a:r>
            <a:r>
              <a:rPr lang="ru-RU" dirty="0"/>
              <a:t>,АМ-3123</a:t>
            </a:r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dirty="0"/>
              <a:t>Осциллографы цифровые </a:t>
            </a:r>
            <a:r>
              <a:rPr lang="en-US" dirty="0" err="1"/>
              <a:t>Rigol</a:t>
            </a:r>
            <a:r>
              <a:rPr lang="en-US" dirty="0"/>
              <a:t> DS1102CA</a:t>
            </a:r>
            <a:r>
              <a:rPr lang="ru-RU" dirty="0"/>
              <a:t>, </a:t>
            </a:r>
            <a:r>
              <a:rPr lang="en-US" dirty="0"/>
              <a:t>DS1204</a:t>
            </a:r>
            <a:r>
              <a:rPr lang="ru-RU" dirty="0"/>
              <a:t>, </a:t>
            </a:r>
            <a:r>
              <a:rPr lang="en-US" dirty="0"/>
              <a:t>DS1202</a:t>
            </a:r>
            <a:r>
              <a:rPr lang="ru-RU" dirty="0"/>
              <a:t>СА, </a:t>
            </a:r>
            <a:r>
              <a:rPr lang="en-US" dirty="0" err="1">
                <a:cs typeface="Arial" charset="0"/>
              </a:rPr>
              <a:t>Telkronix</a:t>
            </a:r>
            <a:r>
              <a:rPr lang="en-US" dirty="0">
                <a:cs typeface="Arial" charset="0"/>
              </a:rPr>
              <a:t> TDS-3032C </a:t>
            </a:r>
            <a:endParaRPr lang="ru-RU" dirty="0"/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dirty="0" err="1"/>
              <a:t>Мультиметры</a:t>
            </a:r>
            <a:r>
              <a:rPr lang="ru-RU" dirty="0"/>
              <a:t> </a:t>
            </a:r>
            <a:r>
              <a:rPr lang="en-US" dirty="0">
                <a:cs typeface="Arial" charset="0"/>
              </a:rPr>
              <a:t>Fluke 179 </a:t>
            </a:r>
            <a:r>
              <a:rPr lang="en-US" dirty="0"/>
              <a:t>UT70D</a:t>
            </a:r>
            <a:r>
              <a:rPr lang="ru-RU" dirty="0"/>
              <a:t>, </a:t>
            </a:r>
            <a:r>
              <a:rPr lang="en-US" dirty="0"/>
              <a:t>UT60G</a:t>
            </a:r>
            <a:r>
              <a:rPr lang="ru-RU" dirty="0"/>
              <a:t>, </a:t>
            </a:r>
            <a:r>
              <a:rPr lang="en-US" dirty="0"/>
              <a:t>APPA 207 </a:t>
            </a:r>
            <a:endParaRPr lang="ru-RU" dirty="0"/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dirty="0"/>
              <a:t>Блоки питания АТН-1265, АТН-1237, </a:t>
            </a:r>
            <a:r>
              <a:rPr lang="en-US" dirty="0"/>
              <a:t>ATH-1301</a:t>
            </a:r>
            <a:r>
              <a:rPr lang="ru-RU" dirty="0"/>
              <a:t>, </a:t>
            </a:r>
            <a:r>
              <a:rPr lang="en-US" dirty="0"/>
              <a:t>ATH-1037</a:t>
            </a:r>
            <a:r>
              <a:rPr lang="ru-RU" dirty="0"/>
              <a:t>, </a:t>
            </a:r>
            <a:r>
              <a:rPr lang="en-US" dirty="0"/>
              <a:t>ATH-3331</a:t>
            </a:r>
            <a:r>
              <a:rPr lang="ru-RU" dirty="0"/>
              <a:t>, </a:t>
            </a:r>
            <a:r>
              <a:rPr lang="en-US" dirty="0"/>
              <a:t>TDGC2-5 </a:t>
            </a:r>
            <a:endParaRPr lang="ru-RU" dirty="0"/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dirty="0"/>
              <a:t>Измеритель параметров мощности EXTECH 382091</a:t>
            </a:r>
          </a:p>
          <a:p>
            <a:pPr marL="342900" indent="-3429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dirty="0"/>
              <a:t>и другое оборудование.</a:t>
            </a:r>
          </a:p>
        </p:txBody>
      </p:sp>
      <p:pic>
        <p:nvPicPr>
          <p:cNvPr id="8" name="Picture 16" descr="http://www.elizpribor.ru/img/products/big/75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8283" y="4941168"/>
            <a:ext cx="138747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 descr="http://kipia.ru/upload/iblock/ba8/rigol_ds1204.jpg"/>
          <p:cNvPicPr>
            <a:picLocks noChangeAspect="1" noChangeArrowheads="1"/>
          </p:cNvPicPr>
          <p:nvPr/>
        </p:nvPicPr>
        <p:blipFill>
          <a:blip r:embed="rId4" cstate="print"/>
          <a:srcRect t="14594" b="16107"/>
          <a:stretch>
            <a:fillRect/>
          </a:stretch>
        </p:blipFill>
        <p:spPr bwMode="auto">
          <a:xfrm>
            <a:off x="6156176" y="888523"/>
            <a:ext cx="2395537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8" descr="http://www.stpribor.com/data/big/appa207-b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2924944"/>
            <a:ext cx="2549525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0" descr="http://www.jais.ru/PICT/2/aktakom/ath13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22838" y="4653136"/>
            <a:ext cx="2462212" cy="160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5457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576064"/>
          </a:xfrm>
        </p:spPr>
        <p:txBody>
          <a:bodyPr>
            <a:noAutofit/>
          </a:bodyPr>
          <a:lstStyle/>
          <a:p>
            <a:r>
              <a:rPr lang="ru-RU" sz="2400" dirty="0" smtClean="0"/>
              <a:t>Создание прототипов изделий и выпуск малых партий продукции</a:t>
            </a:r>
            <a:endParaRPr lang="ru-RU" sz="2400" noProof="0" dirty="0"/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1187625" y="980728"/>
            <a:ext cx="5113733" cy="2416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b="1" dirty="0"/>
              <a:t>Комплекс для изготовления прототипов на базе 3</a:t>
            </a:r>
            <a:r>
              <a:rPr lang="en-US" b="1" dirty="0"/>
              <a:t>D- </a:t>
            </a:r>
            <a:r>
              <a:rPr lang="ru-RU" b="1" dirty="0"/>
              <a:t>принтера</a:t>
            </a:r>
            <a:r>
              <a:rPr lang="en-US" b="1" dirty="0"/>
              <a:t> </a:t>
            </a:r>
            <a:r>
              <a:rPr lang="en-US" b="1" dirty="0" err="1"/>
              <a:t>ProJet</a:t>
            </a:r>
            <a:r>
              <a:rPr lang="en-US" b="1" dirty="0"/>
              <a:t> SD 3500</a:t>
            </a:r>
          </a:p>
          <a:p>
            <a:pPr>
              <a:spcBef>
                <a:spcPts val="600"/>
              </a:spcBef>
            </a:pPr>
            <a:r>
              <a:rPr lang="ru-RU" dirty="0"/>
              <a:t>Применение: разработка дизайна корпусов, изготовление прототипов деталей, изготовление макетов зданий, промышленный дизайн и т.д.</a:t>
            </a:r>
          </a:p>
          <a:p>
            <a:pPr>
              <a:spcBef>
                <a:spcPts val="600"/>
              </a:spcBef>
            </a:pPr>
            <a:endParaRPr lang="ru-RU" sz="2800" dirty="0"/>
          </a:p>
          <a:p>
            <a:pPr>
              <a:spcBef>
                <a:spcPts val="600"/>
              </a:spcBef>
            </a:pPr>
            <a:endParaRPr lang="ru-RU" dirty="0"/>
          </a:p>
        </p:txBody>
      </p:sp>
      <p:pic>
        <p:nvPicPr>
          <p:cNvPr id="4" name="Picture 8" descr="http://printin3d.com/sites/printin3d.com/files/imagecache/lb_main/VisiJet%20X%20Headphon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8396" y="3274378"/>
            <a:ext cx="1838325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http://www.sapr.ru/Archive/SG/2010/9/9/bod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35646" y="3828256"/>
            <a:ext cx="1817687" cy="168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3d-format.ru/pic/printergallery/full/Sensor_Fla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3251574"/>
            <a:ext cx="1657350" cy="168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seacam.com.br/wp-content/uploads/2012/04/2102_ProJet-DP-3500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07125" y="1628775"/>
            <a:ext cx="2828925" cy="439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576064"/>
          </a:xfrm>
        </p:spPr>
        <p:txBody>
          <a:bodyPr>
            <a:noAutofit/>
          </a:bodyPr>
          <a:lstStyle/>
          <a:p>
            <a:r>
              <a:rPr lang="ru-RU" sz="2400" dirty="0" smtClean="0"/>
              <a:t>Создание прототипов изделий и выпуск малых партий продукции</a:t>
            </a:r>
            <a:endParaRPr lang="ru-RU" sz="2400" noProof="0" dirty="0"/>
          </a:p>
        </p:txBody>
      </p:sp>
      <p:sp>
        <p:nvSpPr>
          <p:cNvPr id="8" name="TextBox 7"/>
          <p:cNvSpPr txBox="1"/>
          <p:nvPr/>
        </p:nvSpPr>
        <p:spPr>
          <a:xfrm>
            <a:off x="1187625" y="980729"/>
            <a:ext cx="5256584" cy="26007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ru-RU" b="1" dirty="0"/>
              <a:t>Базовая механообработка изделий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dirty="0"/>
              <a:t>Станок фрезерный с ЧПУ </a:t>
            </a:r>
            <a:r>
              <a:rPr lang="en-US" dirty="0"/>
              <a:t>BZT-PFX1000</a:t>
            </a:r>
            <a:r>
              <a:rPr lang="ru-RU" dirty="0"/>
              <a:t> (с опцией 4-х осевой обработки)</a:t>
            </a:r>
            <a:endParaRPr lang="ru-RU" u="sng" dirty="0"/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dirty="0"/>
              <a:t>Станок токарный с ЧПУ L28 CNC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dirty="0"/>
              <a:t>Сверлильный станок OPTI B 23 PRO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dirty="0"/>
              <a:t>Верстаки слесарные ВС-3МФ-ДПуД-Э</a:t>
            </a:r>
            <a:endParaRPr lang="ru-RU" u="sng" dirty="0"/>
          </a:p>
        </p:txBody>
      </p:sp>
      <p:pic>
        <p:nvPicPr>
          <p:cNvPr id="9" name="Picture 15" descr="http://www.roxor.ru/catalogimages/319/VS33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038186"/>
            <a:ext cx="2073275" cy="163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3" descr="http://stankomashtorgm.ru/imgitem/b23p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006436"/>
            <a:ext cx="1252537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http://www.uss-stanko.com/mach/cnc/images/l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3861048"/>
            <a:ext cx="2132013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www.bzt-cnc.de/components/com_virtuemart/shop_image/product/360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954729"/>
            <a:ext cx="2652712" cy="265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5142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576064"/>
          </a:xfrm>
        </p:spPr>
        <p:txBody>
          <a:bodyPr>
            <a:noAutofit/>
          </a:bodyPr>
          <a:lstStyle/>
          <a:p>
            <a:r>
              <a:rPr lang="ru-RU" sz="2400" dirty="0" smtClean="0"/>
              <a:t>Создание прототипов изделий и выпуск малых партий продукции</a:t>
            </a:r>
            <a:endParaRPr lang="ru-RU" sz="2400" noProof="0" dirty="0"/>
          </a:p>
        </p:txBody>
      </p:sp>
      <p:sp>
        <p:nvSpPr>
          <p:cNvPr id="13" name="TextBox 12"/>
          <p:cNvSpPr txBox="1"/>
          <p:nvPr/>
        </p:nvSpPr>
        <p:spPr>
          <a:xfrm>
            <a:off x="1115616" y="980728"/>
            <a:ext cx="6086475" cy="22929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ru-RU" sz="2400" b="1" dirty="0"/>
              <a:t>Базовая механообработка изделий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sz="1600" dirty="0"/>
              <a:t>Сварочный комплекс аргонно-дуговой сварки </a:t>
            </a:r>
            <a:r>
              <a:rPr lang="en-US" sz="1600" dirty="0"/>
              <a:t>GYS</a:t>
            </a:r>
            <a:endParaRPr lang="ru-RU" sz="1600" dirty="0"/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sz="1600" dirty="0"/>
              <a:t>Гильотина механическая </a:t>
            </a:r>
            <a:r>
              <a:rPr lang="en-US" sz="1600" dirty="0" err="1"/>
              <a:t>MetalMaster</a:t>
            </a:r>
            <a:r>
              <a:rPr lang="en-US" sz="1600" dirty="0"/>
              <a:t> MTG-1315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sz="1600" dirty="0" err="1">
                <a:cs typeface="Arial" charset="0"/>
              </a:rPr>
              <a:t>Листогиб</a:t>
            </a:r>
            <a:r>
              <a:rPr lang="ru-RU" sz="1600" dirty="0">
                <a:cs typeface="Arial" charset="0"/>
              </a:rPr>
              <a:t> электромагнитный </a:t>
            </a:r>
            <a:r>
              <a:rPr lang="en-US" sz="1600" dirty="0" err="1">
                <a:cs typeface="Arial" charset="0"/>
              </a:rPr>
              <a:t>MetalMaster</a:t>
            </a:r>
            <a:r>
              <a:rPr lang="en-US" sz="1600" dirty="0">
                <a:cs typeface="Arial" charset="0"/>
              </a:rPr>
              <a:t> MEB-1250 </a:t>
            </a:r>
            <a:endParaRPr lang="ru-RU" sz="1600" dirty="0">
              <a:cs typeface="Arial" charset="0"/>
            </a:endParaRP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sz="1600" dirty="0">
                <a:cs typeface="Arial" charset="0"/>
              </a:rPr>
              <a:t>и другое оборудование.</a:t>
            </a:r>
          </a:p>
        </p:txBody>
      </p:sp>
      <p:pic>
        <p:nvPicPr>
          <p:cNvPr id="14" name="Picture 6" descr="http://masterweld.ru/d/48003/d/aw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4463" y="3573016"/>
            <a:ext cx="1428750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http://tapcoint.ru/assets/images/other/MTG/metalmaster_mtg1315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040049"/>
            <a:ext cx="2468562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http://tapcoint.ru/assets/images/products-large/listosgiby/magnabend_listogi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429000"/>
            <a:ext cx="2141537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9730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498080" cy="922114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Центр аналитических исследований</a:t>
            </a:r>
            <a:endParaRPr lang="ru-RU" sz="3200" dirty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827584" y="1052736"/>
            <a:ext cx="7896225" cy="493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cs typeface="Times New Roman" pitchFamily="18" charset="0"/>
              </a:rPr>
              <a:t>Исследование микро- и </a:t>
            </a:r>
            <a:r>
              <a:rPr lang="ru-RU" sz="2000" b="1" dirty="0" err="1">
                <a:cs typeface="Times New Roman" pitchFamily="18" charset="0"/>
              </a:rPr>
              <a:t>нанообъектов</a:t>
            </a:r>
            <a:r>
              <a:rPr lang="ru-RU" sz="2000" b="1" dirty="0">
                <a:cs typeface="Times New Roman" pitchFamily="18" charset="0"/>
              </a:rPr>
              <a:t>, изучение их структуры, элементного состава, состояния поверхности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u="sng" dirty="0">
                <a:cs typeface="Times New Roman" pitchFamily="18" charset="0"/>
              </a:rPr>
              <a:t>Растровый электронный микроскоп JEOL JSM-6610LV</a:t>
            </a:r>
            <a:r>
              <a:rPr lang="ru-RU" sz="1800" dirty="0">
                <a:cs typeface="Times New Roman" pitchFamily="18" charset="0"/>
              </a:rPr>
              <a:t> позволяет исследовать различные объекты в различных типах сигналов (отраженные электроны, вторичные электроны) с увеличением от х30 до х300 000 и пространственным разрешением до 3 нм в режиме высокого вакуума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u="sng" dirty="0" err="1">
                <a:cs typeface="Times New Roman" pitchFamily="18" charset="0"/>
              </a:rPr>
              <a:t>Энергодисперсионная</a:t>
            </a:r>
            <a:r>
              <a:rPr lang="ru-RU" sz="1800" u="sng" dirty="0">
                <a:cs typeface="Times New Roman" pitchFamily="18" charset="0"/>
              </a:rPr>
              <a:t> приставка-микроанализатор INCA X-MAX (</a:t>
            </a:r>
            <a:r>
              <a:rPr lang="ru-RU" sz="1800" u="sng" dirty="0" err="1">
                <a:cs typeface="Times New Roman" pitchFamily="18" charset="0"/>
              </a:rPr>
              <a:t>OxfordInstruments</a:t>
            </a:r>
            <a:r>
              <a:rPr lang="ru-RU" sz="1800" u="sng" dirty="0">
                <a:cs typeface="Times New Roman" pitchFamily="18" charset="0"/>
              </a:rPr>
              <a:t>)</a:t>
            </a:r>
            <a:r>
              <a:rPr lang="ru-RU" sz="1800" dirty="0">
                <a:cs typeface="Times New Roman" pitchFamily="18" charset="0"/>
              </a:rPr>
              <a:t> позволяет проводить микроанализ, строить профили состава и карты распределения элементов. Качественный и количественный анализ (с точностью до 0.1 %) в точке, вдоль линии, картирование (от B до U).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u="sng" dirty="0">
                <a:cs typeface="Times New Roman" pitchFamily="18" charset="0"/>
              </a:rPr>
              <a:t>Оптический металлографический прямой микроскоп Альтами МЕТ 5 </a:t>
            </a:r>
            <a:r>
              <a:rPr lang="ru-RU" sz="1800" dirty="0">
                <a:cs typeface="Times New Roman" pitchFamily="18" charset="0"/>
              </a:rPr>
              <a:t>позволяет проводить исследование прозрачных и непрозрачных образцов  с увеличением до 2000х, возможностью точного позиционирования образца и получения цветных цифровых изображений с разрешением 3 </a:t>
            </a:r>
            <a:r>
              <a:rPr lang="ru-RU" sz="1800" dirty="0" err="1">
                <a:cs typeface="Times New Roman" pitchFamily="18" charset="0"/>
              </a:rPr>
              <a:t>Мпикс</a:t>
            </a:r>
            <a:r>
              <a:rPr lang="ru-RU" sz="1800" dirty="0"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321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498080" cy="92211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Центр аналитических исследований</a:t>
            </a:r>
            <a:endParaRPr lang="ru-RU" sz="3200" dirty="0"/>
          </a:p>
        </p:txBody>
      </p:sp>
      <p:sp>
        <p:nvSpPr>
          <p:cNvPr id="5" name="Прямоугольник 3"/>
          <p:cNvSpPr>
            <a:spLocks noChangeArrowheads="1"/>
          </p:cNvSpPr>
          <p:nvPr/>
        </p:nvSpPr>
        <p:spPr bwMode="auto">
          <a:xfrm>
            <a:off x="971600" y="980728"/>
            <a:ext cx="7896225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2000" b="1" dirty="0" smtClean="0">
                <a:cs typeface="Times New Roman" pitchFamily="18" charset="0"/>
              </a:rPr>
              <a:t>Оказание услуг исследователям и научным коллективам на имеющемся у центра оборудовании;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2000" b="1" dirty="0" smtClean="0">
                <a:solidFill>
                  <a:srgbClr val="FF0000"/>
                </a:solidFill>
                <a:cs typeface="Times New Roman" pitchFamily="18" charset="0"/>
              </a:rPr>
              <a:t>Проведение научно-исследовательского аутсорсинга с целью повышения эффективности и конкурентоспособности предприятий-заказчиков;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2000" b="1" dirty="0" smtClean="0">
                <a:cs typeface="Times New Roman" pitchFamily="18" charset="0"/>
              </a:rPr>
              <a:t>Проведение экспертизы объектов, подготовка экспертных заключений, в том числе технических и экологических;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2000" b="1" dirty="0" smtClean="0">
                <a:solidFill>
                  <a:srgbClr val="FF0000"/>
                </a:solidFill>
                <a:cs typeface="Times New Roman" pitchFamily="18" charset="0"/>
              </a:rPr>
              <a:t>Проведение исследований с целью разработки рекомендаций по решению стратегических, тактических и оперативных проблем производства и развития высокотехнологичных предприятий и отраслей</a:t>
            </a:r>
            <a:endParaRPr lang="ru-RU" sz="2000" b="1" dirty="0">
              <a:solidFill>
                <a:srgbClr val="FF000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4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498080" cy="922114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Центр аналитических исследований</a:t>
            </a:r>
            <a:endParaRPr lang="ru-RU" sz="3200" dirty="0"/>
          </a:p>
        </p:txBody>
      </p:sp>
      <p:sp>
        <p:nvSpPr>
          <p:cNvPr id="5" name="Прямоугольник 3"/>
          <p:cNvSpPr>
            <a:spLocks noChangeArrowheads="1"/>
          </p:cNvSpPr>
          <p:nvPr/>
        </p:nvSpPr>
        <p:spPr bwMode="auto">
          <a:xfrm>
            <a:off x="827584" y="1052736"/>
            <a:ext cx="7896225" cy="272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cs typeface="Times New Roman" pitchFamily="18" charset="0"/>
              </a:rPr>
              <a:t>Элементный анализ различных объектов методами атомно-абсорбционной и </a:t>
            </a:r>
            <a:r>
              <a:rPr lang="ru-RU" sz="2000" b="1" dirty="0" err="1">
                <a:cs typeface="Times New Roman" pitchFamily="18" charset="0"/>
              </a:rPr>
              <a:t>рентгенофлуоресцентной</a:t>
            </a:r>
            <a:r>
              <a:rPr lang="ru-RU" sz="2000" b="1" dirty="0">
                <a:cs typeface="Times New Roman" pitchFamily="18" charset="0"/>
              </a:rPr>
              <a:t> спектроскопии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u="sng" dirty="0">
                <a:cs typeface="Times New Roman" pitchFamily="18" charset="0"/>
              </a:rPr>
              <a:t>Атомно-абсорбционный спектрометр ContrAA-600 (</a:t>
            </a:r>
            <a:r>
              <a:rPr lang="ru-RU" sz="1800" u="sng" dirty="0" err="1">
                <a:cs typeface="Times New Roman" pitchFamily="18" charset="0"/>
              </a:rPr>
              <a:t>Analytik</a:t>
            </a:r>
            <a:r>
              <a:rPr lang="ru-RU" sz="1800" u="sng" dirty="0">
                <a:cs typeface="Times New Roman" pitchFamily="18" charset="0"/>
              </a:rPr>
              <a:t> </a:t>
            </a:r>
            <a:r>
              <a:rPr lang="ru-RU" sz="1800" u="sng" dirty="0" err="1">
                <a:cs typeface="Times New Roman" pitchFamily="18" charset="0"/>
              </a:rPr>
              <a:t>Jena</a:t>
            </a:r>
            <a:r>
              <a:rPr lang="ru-RU" sz="1800" u="sng" dirty="0">
                <a:cs typeface="Times New Roman" pitchFamily="18" charset="0"/>
              </a:rPr>
              <a:t>) – </a:t>
            </a:r>
            <a:r>
              <a:rPr lang="ru-RU" sz="1800" dirty="0">
                <a:cs typeface="Times New Roman" pitchFamily="18" charset="0"/>
              </a:rPr>
              <a:t>спектрометр использующий источник света сплошного спектра. Прибор позволяет определять элементы от </a:t>
            </a:r>
            <a:r>
              <a:rPr lang="ru-RU" sz="1800" dirty="0" err="1">
                <a:cs typeface="Times New Roman" pitchFamily="18" charset="0"/>
              </a:rPr>
              <a:t>Na</a:t>
            </a:r>
            <a:r>
              <a:rPr lang="ru-RU" sz="1800" dirty="0">
                <a:cs typeface="Times New Roman" pitchFamily="18" charset="0"/>
              </a:rPr>
              <a:t> до U за один аналитический цикл. 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u="sng" dirty="0">
                <a:cs typeface="Times New Roman" pitchFamily="18" charset="0"/>
              </a:rPr>
              <a:t>Рентгеновский </a:t>
            </a:r>
            <a:r>
              <a:rPr lang="ru-RU" sz="1800" u="sng" dirty="0" err="1">
                <a:cs typeface="Times New Roman" pitchFamily="18" charset="0"/>
              </a:rPr>
              <a:t>энергодисперсионный</a:t>
            </a:r>
            <a:r>
              <a:rPr lang="ru-RU" sz="1800" u="sng" dirty="0">
                <a:cs typeface="Times New Roman" pitchFamily="18" charset="0"/>
              </a:rPr>
              <a:t> спектрометр ARL QUANT’X –</a:t>
            </a:r>
            <a:r>
              <a:rPr lang="ru-RU" sz="1800" dirty="0">
                <a:cs typeface="Times New Roman" pitchFamily="18" charset="0"/>
              </a:rPr>
              <a:t>анализатор химического состава, предназначенный для решения широкого круга аналитических задач в науке и в производстве.</a:t>
            </a:r>
          </a:p>
        </p:txBody>
      </p:sp>
      <p:pic>
        <p:nvPicPr>
          <p:cNvPr id="6" name="Picture 9" descr="F:\Инкубатор - Фото 19-04-2013\A3C_92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292600"/>
            <a:ext cx="30956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F:\Инкубатор - Фото 19-04-2013\A3C_92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4113" y="4292600"/>
            <a:ext cx="3136900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691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2211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Анализ структуры вещества</a:t>
            </a:r>
            <a:endParaRPr lang="ru-RU" sz="3600" dirty="0"/>
          </a:p>
        </p:txBody>
      </p:sp>
      <p:sp>
        <p:nvSpPr>
          <p:cNvPr id="4" name="Прямоугольник 1"/>
          <p:cNvSpPr>
            <a:spLocks noChangeArrowheads="1"/>
          </p:cNvSpPr>
          <p:nvPr/>
        </p:nvSpPr>
        <p:spPr bwMode="auto">
          <a:xfrm>
            <a:off x="1043608" y="1100909"/>
            <a:ext cx="64119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/>
              <a:t>Микро- и </a:t>
            </a:r>
            <a:r>
              <a:rPr lang="ru-RU" sz="2800" b="1" dirty="0" err="1"/>
              <a:t>нанолокальная</a:t>
            </a:r>
            <a:r>
              <a:rPr lang="ru-RU" sz="2800" b="1" dirty="0"/>
              <a:t> диагностика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1772816"/>
            <a:ext cx="5868987" cy="14001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ru-RU" sz="2000" u="sng" dirty="0"/>
              <a:t>Оборудование:</a:t>
            </a:r>
          </a:p>
          <a:p>
            <a:pPr marL="342900" indent="-342900" algn="just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lang="ru-RU" sz="2000" dirty="0"/>
              <a:t>Электронный микроскоп JSM 6510L с </a:t>
            </a:r>
            <a:r>
              <a:rPr lang="ru-RU" sz="2000" dirty="0" err="1"/>
              <a:t>безазотной</a:t>
            </a:r>
            <a:r>
              <a:rPr lang="ru-RU" sz="2000" dirty="0"/>
              <a:t> системой </a:t>
            </a:r>
            <a:r>
              <a:rPr lang="ru-RU" sz="2000" dirty="0" err="1"/>
              <a:t>энергодисперсионного</a:t>
            </a:r>
            <a:r>
              <a:rPr lang="ru-RU" sz="2000" dirty="0"/>
              <a:t> микроанализа INCA </a:t>
            </a:r>
            <a:r>
              <a:rPr lang="ru-RU" sz="2000" dirty="0" err="1"/>
              <a:t>Energy</a:t>
            </a:r>
            <a:r>
              <a:rPr lang="ru-RU" sz="2000" dirty="0"/>
              <a:t> 350 	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3172991"/>
            <a:ext cx="6555928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ru-RU" sz="2000" u="sng" dirty="0"/>
              <a:t>Возможности:</a:t>
            </a:r>
          </a:p>
          <a:p>
            <a:pPr marL="342900" indent="-342900" algn="just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lang="ru-RU" sz="2000" dirty="0"/>
              <a:t>Исследование морфологии и рельефа поверхности; </a:t>
            </a:r>
          </a:p>
          <a:p>
            <a:pPr marL="342900" indent="-342900" algn="just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lang="ru-RU" sz="2000" dirty="0"/>
              <a:t>Исследование элементного состава вещества;</a:t>
            </a:r>
          </a:p>
          <a:p>
            <a:pPr marL="342900" indent="-342900" algn="just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lang="ru-RU" sz="2000" dirty="0"/>
              <a:t>Получение двухмерных карт распределения элементов на поверхности</a:t>
            </a:r>
          </a:p>
        </p:txBody>
      </p:sp>
      <p:pic>
        <p:nvPicPr>
          <p:cNvPr id="7" name="Picture 2" descr="http://tokyo-boeki.ru/wps/wp-content/uploads/2009/09/jsm6510.jpg"/>
          <p:cNvPicPr>
            <a:picLocks noChangeAspect="1" noChangeArrowheads="1"/>
          </p:cNvPicPr>
          <p:nvPr/>
        </p:nvPicPr>
        <p:blipFill>
          <a:blip r:embed="rId2" cstate="print"/>
          <a:srcRect t="8904" b="8183"/>
          <a:stretch>
            <a:fillRect/>
          </a:stretch>
        </p:blipFill>
        <p:spPr bwMode="auto">
          <a:xfrm>
            <a:off x="6012160" y="4653136"/>
            <a:ext cx="243132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4425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35608" y="188640"/>
            <a:ext cx="7498080" cy="92211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3600" dirty="0" smtClean="0"/>
              <a:t>Анализ структуры вещества</a:t>
            </a:r>
            <a:endParaRPr lang="ru-RU" sz="3600" dirty="0"/>
          </a:p>
        </p:txBody>
      </p:sp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1043608" y="908720"/>
            <a:ext cx="64119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/>
              <a:t>Микро- и </a:t>
            </a:r>
            <a:r>
              <a:rPr lang="ru-RU" sz="2800" b="1" dirty="0" err="1"/>
              <a:t>нанолокальная</a:t>
            </a:r>
            <a:r>
              <a:rPr lang="ru-RU" sz="2800" b="1" dirty="0"/>
              <a:t> диагностика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1625" y="1431749"/>
            <a:ext cx="5940846" cy="1169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ru-RU" sz="2000" u="sng" dirty="0"/>
              <a:t>Оборудование:</a:t>
            </a:r>
          </a:p>
          <a:p>
            <a:pPr marL="342900" indent="-342900" algn="just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lang="ru-RU" sz="2000" dirty="0"/>
              <a:t>Сканирующий зондовый микроскоп «</a:t>
            </a:r>
            <a:r>
              <a:rPr lang="en-US" sz="2000" dirty="0"/>
              <a:t>Solver</a:t>
            </a:r>
            <a:r>
              <a:rPr lang="ru-RU" sz="2000" dirty="0"/>
              <a:t>-</a:t>
            </a:r>
            <a:r>
              <a:rPr lang="en-US" sz="2000" dirty="0"/>
              <a:t>Pro</a:t>
            </a:r>
            <a:r>
              <a:rPr lang="ru-RU" sz="2000" dirty="0"/>
              <a:t>»</a:t>
            </a:r>
          </a:p>
          <a:p>
            <a:pPr marL="342900" indent="-342900" algn="just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lang="ru-RU" sz="2000" dirty="0"/>
              <a:t>Зондовая </a:t>
            </a:r>
            <a:r>
              <a:rPr lang="ru-RU" sz="2000" dirty="0" err="1"/>
              <a:t>нанолаборатория</a:t>
            </a:r>
            <a:r>
              <a:rPr lang="ru-RU" sz="2000" dirty="0"/>
              <a:t> «</a:t>
            </a:r>
            <a:r>
              <a:rPr lang="en-US" sz="2000" dirty="0" err="1"/>
              <a:t>Ntegra</a:t>
            </a:r>
            <a:r>
              <a:rPr lang="ru-RU" sz="2000" dirty="0"/>
              <a:t>-</a:t>
            </a:r>
            <a:r>
              <a:rPr lang="en-US" sz="2000" dirty="0"/>
              <a:t>Aura</a:t>
            </a:r>
            <a:r>
              <a:rPr lang="ru-RU" sz="2000" dirty="0"/>
              <a:t>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1625" y="2708045"/>
            <a:ext cx="4824536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defRPr/>
            </a:pPr>
            <a:r>
              <a:rPr lang="ru-RU" sz="2000" u="sng" dirty="0"/>
              <a:t>Возможности:</a:t>
            </a:r>
          </a:p>
          <a:p>
            <a:pPr marL="342900" indent="-342900" algn="just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lang="ru-RU" sz="2000" dirty="0"/>
              <a:t>Исследование морфологии и рельефа поверхности; </a:t>
            </a:r>
          </a:p>
          <a:p>
            <a:pPr marL="342900" indent="-342900" algn="just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lang="ru-RU" sz="2000" dirty="0"/>
              <a:t>Исследование и диагностика электрофизических параметров материалов, микро- и </a:t>
            </a:r>
            <a:r>
              <a:rPr lang="ru-RU" sz="2000" dirty="0" err="1"/>
              <a:t>наноструктур</a:t>
            </a:r>
            <a:r>
              <a:rPr lang="ru-RU" sz="2000" dirty="0"/>
              <a:t>;</a:t>
            </a:r>
          </a:p>
          <a:p>
            <a:pPr marL="342900" indent="-342900" algn="just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lang="ru-RU" sz="2000" dirty="0"/>
              <a:t>Измерение механических и </a:t>
            </a:r>
            <a:r>
              <a:rPr lang="ru-RU" sz="2000" dirty="0" err="1"/>
              <a:t>трибологических</a:t>
            </a:r>
            <a:r>
              <a:rPr lang="ru-RU" sz="2000" dirty="0"/>
              <a:t> характеристик материалов.</a:t>
            </a:r>
          </a:p>
        </p:txBody>
      </p:sp>
      <p:pic>
        <p:nvPicPr>
          <p:cNvPr id="8" name="Picture 5" descr="http://www.nanomarket.ru/files/gds/Au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93192" y="1628800"/>
            <a:ext cx="1960562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Q:\Батуркину - о радике\IMG_25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50" y="4549626"/>
            <a:ext cx="2835275" cy="189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2465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35608" y="188640"/>
            <a:ext cx="7498080" cy="72008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3600" dirty="0" smtClean="0"/>
              <a:t>Области применения</a:t>
            </a:r>
            <a:endParaRPr lang="ru-RU" sz="3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43607" y="908720"/>
            <a:ext cx="609696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800" b="1" dirty="0">
                <a:cs typeface="Arial" charset="0"/>
              </a:rPr>
              <a:t>Пищевая промышленность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</a:t>
            </a:r>
            <a:r>
              <a:rPr lang="en-US" sz="1800" dirty="0" err="1">
                <a:cs typeface="Arial" charset="0"/>
              </a:rPr>
              <a:t>Ca</a:t>
            </a:r>
            <a:r>
              <a:rPr lang="en-US" sz="1800" dirty="0">
                <a:cs typeface="Arial" charset="0"/>
              </a:rPr>
              <a:t>, Cu, Fe, K, Mg, Na, </a:t>
            </a:r>
            <a:r>
              <a:rPr lang="en-US" sz="1800" dirty="0" err="1">
                <a:cs typeface="Arial" charset="0"/>
              </a:rPr>
              <a:t>Pb</a:t>
            </a:r>
            <a:r>
              <a:rPr lang="en-US" sz="1800" dirty="0">
                <a:cs typeface="Arial" charset="0"/>
              </a:rPr>
              <a:t> </a:t>
            </a:r>
            <a:r>
              <a:rPr lang="ru-RU" sz="1800" dirty="0">
                <a:cs typeface="Arial" charset="0"/>
              </a:rPr>
              <a:t> в пищевых добавках (</a:t>
            </a:r>
            <a:r>
              <a:rPr lang="ru-RU" sz="1800" dirty="0" err="1">
                <a:cs typeface="Arial" charset="0"/>
              </a:rPr>
              <a:t>глютамат</a:t>
            </a:r>
            <a:r>
              <a:rPr lang="ru-RU" sz="1800" dirty="0">
                <a:cs typeface="Arial" charset="0"/>
              </a:rPr>
              <a:t> натрия и т.д.);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</a:t>
            </a:r>
            <a:r>
              <a:rPr lang="en-US" sz="1800" dirty="0">
                <a:cs typeface="Arial" charset="0"/>
              </a:rPr>
              <a:t>Cu </a:t>
            </a:r>
            <a:r>
              <a:rPr lang="ru-RU" sz="1800" dirty="0">
                <a:cs typeface="Arial" charset="0"/>
              </a:rPr>
              <a:t>и </a:t>
            </a:r>
            <a:r>
              <a:rPr lang="en-US" sz="1800" dirty="0">
                <a:cs typeface="Arial" charset="0"/>
              </a:rPr>
              <a:t>Zn</a:t>
            </a:r>
            <a:r>
              <a:rPr lang="ru-RU" sz="1800" dirty="0">
                <a:cs typeface="Arial" charset="0"/>
              </a:rPr>
              <a:t> в молочной сыворотке;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бора в зерне и крупах;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серы в виной продукции;</a:t>
            </a:r>
          </a:p>
          <a:p>
            <a:pPr marL="285750" indent="-285750" algn="just">
              <a:buFontTx/>
              <a:buChar char="-"/>
              <a:defRPr/>
            </a:pPr>
            <a:endParaRPr lang="ru-RU" sz="1800" dirty="0">
              <a:cs typeface="Arial" charset="0"/>
            </a:endParaRPr>
          </a:p>
          <a:p>
            <a:pPr algn="just">
              <a:defRPr/>
            </a:pPr>
            <a:r>
              <a:rPr lang="ru-RU" sz="1800" b="1" dirty="0">
                <a:cs typeface="Arial" charset="0"/>
              </a:rPr>
              <a:t>Сельское хозяйство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фосфор-кислородных цепочек </a:t>
            </a:r>
            <a:r>
              <a:rPr lang="en-US" sz="1800" dirty="0">
                <a:cs typeface="Arial" charset="0"/>
              </a:rPr>
              <a:t>(PO)</a:t>
            </a:r>
            <a:r>
              <a:rPr lang="ru-RU" sz="1800" dirty="0">
                <a:cs typeface="Arial" charset="0"/>
              </a:rPr>
              <a:t> в удобрениях; 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микроэлементов </a:t>
            </a:r>
            <a:r>
              <a:rPr lang="en-US" sz="1800" dirty="0">
                <a:cs typeface="Arial" charset="0"/>
              </a:rPr>
              <a:t>K, Cu, </a:t>
            </a:r>
            <a:r>
              <a:rPr lang="en-US" sz="1800" dirty="0" err="1">
                <a:cs typeface="Arial" charset="0"/>
              </a:rPr>
              <a:t>Mn</a:t>
            </a:r>
            <a:r>
              <a:rPr lang="en-US" sz="1800" dirty="0">
                <a:cs typeface="Arial" charset="0"/>
              </a:rPr>
              <a:t>, Ni, Fe </a:t>
            </a:r>
            <a:r>
              <a:rPr lang="ru-RU" sz="1800" dirty="0">
                <a:cs typeface="Arial" charset="0"/>
              </a:rPr>
              <a:t>в комбикорме;</a:t>
            </a:r>
          </a:p>
          <a:p>
            <a:pPr marL="285750" indent="-285750" algn="just">
              <a:buFontTx/>
              <a:buChar char="-"/>
              <a:defRPr/>
            </a:pPr>
            <a:endParaRPr lang="ru-RU" sz="1800" dirty="0">
              <a:cs typeface="Arial" charset="0"/>
            </a:endParaRPr>
          </a:p>
          <a:p>
            <a:pPr algn="just">
              <a:defRPr/>
            </a:pPr>
            <a:r>
              <a:rPr lang="ru-RU" sz="1800" b="1" dirty="0">
                <a:cs typeface="Arial" charset="0"/>
              </a:rPr>
              <a:t>Химическая промышленность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металлов (</a:t>
            </a:r>
            <a:r>
              <a:rPr lang="en-US" sz="1800" dirty="0">
                <a:cs typeface="Arial" charset="0"/>
              </a:rPr>
              <a:t>Ni, </a:t>
            </a:r>
            <a:r>
              <a:rPr lang="en-US" sz="1800" dirty="0" err="1">
                <a:cs typeface="Arial" charset="0"/>
              </a:rPr>
              <a:t>Mn</a:t>
            </a:r>
            <a:r>
              <a:rPr lang="en-US" sz="1800" dirty="0">
                <a:cs typeface="Arial" charset="0"/>
              </a:rPr>
              <a:t>, Fe, Cr</a:t>
            </a:r>
            <a:r>
              <a:rPr lang="ru-RU" sz="1800" dirty="0">
                <a:cs typeface="Arial" charset="0"/>
              </a:rPr>
              <a:t> и др.) в растворах кислот и щелочей;</a:t>
            </a:r>
          </a:p>
          <a:p>
            <a:pPr marL="285750" indent="-285750" algn="just">
              <a:buFontTx/>
              <a:buChar char="-"/>
              <a:defRPr/>
            </a:pPr>
            <a:endParaRPr lang="ru-RU" sz="1800" dirty="0">
              <a:cs typeface="Arial" charset="0"/>
            </a:endParaRPr>
          </a:p>
          <a:p>
            <a:pPr algn="just">
              <a:defRPr/>
            </a:pPr>
            <a:r>
              <a:rPr lang="ru-RU" sz="1800" b="1" dirty="0">
                <a:cs typeface="Arial" charset="0"/>
              </a:rPr>
              <a:t>Производство стройматериалов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</a:t>
            </a:r>
            <a:r>
              <a:rPr lang="en-US" sz="1800" dirty="0">
                <a:cs typeface="Arial" charset="0"/>
              </a:rPr>
              <a:t>Cs </a:t>
            </a:r>
            <a:r>
              <a:rPr lang="ru-RU" sz="1800" dirty="0">
                <a:cs typeface="Arial" charset="0"/>
              </a:rPr>
              <a:t>в карбонатах (сырье для строительных материалов);</a:t>
            </a:r>
          </a:p>
        </p:txBody>
      </p:sp>
      <p:pic>
        <p:nvPicPr>
          <p:cNvPr id="11" name="Picture 2" descr="http://contraa.analytik-jena.com/uploads/pics/applications_4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575" y="1556792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" descr="http://contraa.analytik-jena.com/uploads/pics/applications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31050" y="3200400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6" descr="http://contraa.analytik-jena.com/uploads/pics/applications_1_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31050" y="4941888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2831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35608" y="188640"/>
            <a:ext cx="7498080" cy="72008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3600" dirty="0" smtClean="0"/>
              <a:t>Области применения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836712"/>
            <a:ext cx="619268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800" b="1" dirty="0">
                <a:cs typeface="Arial" charset="0"/>
              </a:rPr>
              <a:t>Анализ воды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тяжелых металлов</a:t>
            </a:r>
            <a:r>
              <a:rPr lang="en-US" sz="1800" dirty="0">
                <a:cs typeface="Arial" charset="0"/>
              </a:rPr>
              <a:t> (Cr, </a:t>
            </a:r>
            <a:r>
              <a:rPr lang="en-US" sz="1800" dirty="0" err="1">
                <a:cs typeface="Arial" charset="0"/>
              </a:rPr>
              <a:t>Pb</a:t>
            </a:r>
            <a:r>
              <a:rPr lang="en-US" sz="1800" dirty="0">
                <a:cs typeface="Arial" charset="0"/>
              </a:rPr>
              <a:t>, Cd</a:t>
            </a:r>
            <a:r>
              <a:rPr lang="ru-RU" sz="1800" dirty="0">
                <a:cs typeface="Arial" charset="0"/>
              </a:rPr>
              <a:t>, </a:t>
            </a:r>
            <a:r>
              <a:rPr lang="en-US" sz="1800" dirty="0">
                <a:cs typeface="Arial" charset="0"/>
              </a:rPr>
              <a:t>Hg, Zn </a:t>
            </a:r>
            <a:r>
              <a:rPr lang="ru-RU" sz="1800" dirty="0">
                <a:cs typeface="Arial" charset="0"/>
              </a:rPr>
              <a:t>и </a:t>
            </a:r>
            <a:r>
              <a:rPr lang="ru-RU" sz="1800" dirty="0" err="1">
                <a:cs typeface="Arial" charset="0"/>
              </a:rPr>
              <a:t>т.д</a:t>
            </a:r>
            <a:r>
              <a:rPr lang="ru-RU" sz="1800" dirty="0">
                <a:cs typeface="Arial" charset="0"/>
              </a:rPr>
              <a:t>) в питьевой воде;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</a:t>
            </a:r>
            <a:r>
              <a:rPr lang="en-US" sz="1800" dirty="0">
                <a:cs typeface="Arial" charset="0"/>
              </a:rPr>
              <a:t>Na, K, Mg</a:t>
            </a:r>
            <a:r>
              <a:rPr lang="ru-RU" sz="1800" dirty="0">
                <a:cs typeface="Arial" charset="0"/>
              </a:rPr>
              <a:t>,</a:t>
            </a:r>
            <a:r>
              <a:rPr lang="en-US" sz="1800" dirty="0">
                <a:cs typeface="Arial" charset="0"/>
              </a:rPr>
              <a:t> </a:t>
            </a:r>
            <a:r>
              <a:rPr lang="en-US" sz="1800" dirty="0" err="1">
                <a:cs typeface="Arial" charset="0"/>
              </a:rPr>
              <a:t>Ca</a:t>
            </a:r>
            <a:r>
              <a:rPr lang="ru-RU" sz="1800" dirty="0">
                <a:cs typeface="Arial" charset="0"/>
              </a:rPr>
              <a:t>, </a:t>
            </a:r>
            <a:r>
              <a:rPr lang="en-US" sz="1800" dirty="0">
                <a:cs typeface="Arial" charset="0"/>
              </a:rPr>
              <a:t>Li</a:t>
            </a:r>
            <a:r>
              <a:rPr lang="ru-RU" sz="1800" dirty="0">
                <a:cs typeface="Arial" charset="0"/>
              </a:rPr>
              <a:t> в питьевой (в том числе минеральной) воде;  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тяжелых металлов в сточных водах;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</a:t>
            </a:r>
            <a:r>
              <a:rPr lang="en-US" sz="1800" dirty="0" err="1">
                <a:cs typeface="Arial" charset="0"/>
              </a:rPr>
              <a:t>Ca</a:t>
            </a:r>
            <a:r>
              <a:rPr lang="en-US" sz="1800" dirty="0">
                <a:cs typeface="Arial" charset="0"/>
              </a:rPr>
              <a:t>, Na, K, Mg, Fe</a:t>
            </a:r>
            <a:r>
              <a:rPr lang="ru-RU" sz="1800" dirty="0">
                <a:cs typeface="Arial" charset="0"/>
              </a:rPr>
              <a:t> в воде из скважин и колодцев;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</a:t>
            </a:r>
            <a:r>
              <a:rPr lang="en-US" sz="1800" dirty="0">
                <a:cs typeface="Arial" charset="0"/>
              </a:rPr>
              <a:t>Na, K</a:t>
            </a:r>
            <a:r>
              <a:rPr lang="ru-RU" sz="1800" dirty="0">
                <a:cs typeface="Arial" charset="0"/>
              </a:rPr>
              <a:t> в</a:t>
            </a:r>
            <a:r>
              <a:rPr lang="en-US" sz="1800" dirty="0">
                <a:cs typeface="Arial" charset="0"/>
              </a:rPr>
              <a:t> </a:t>
            </a:r>
            <a:r>
              <a:rPr lang="ru-RU" sz="1800" dirty="0">
                <a:cs typeface="Arial" charset="0"/>
              </a:rPr>
              <a:t>технологической воде теплоэлектростанций и воде контуров отопления;</a:t>
            </a:r>
          </a:p>
          <a:p>
            <a:pPr marL="285750" indent="-285750" algn="just">
              <a:buFontTx/>
              <a:buChar char="-"/>
              <a:defRPr/>
            </a:pPr>
            <a:endParaRPr lang="ru-RU" sz="1800" dirty="0">
              <a:cs typeface="Arial" charset="0"/>
            </a:endParaRPr>
          </a:p>
          <a:p>
            <a:pPr algn="just">
              <a:defRPr/>
            </a:pPr>
            <a:r>
              <a:rPr lang="ru-RU" sz="1800" b="1" dirty="0">
                <a:cs typeface="Arial" charset="0"/>
              </a:rPr>
              <a:t>Металлургия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комплекса </a:t>
            </a:r>
            <a:r>
              <a:rPr lang="en-US" sz="1800" dirty="0">
                <a:cs typeface="Arial" charset="0"/>
              </a:rPr>
              <a:t>Zn/Fe </a:t>
            </a:r>
            <a:r>
              <a:rPr lang="ru-RU" sz="1800" dirty="0">
                <a:cs typeface="Arial" charset="0"/>
              </a:rPr>
              <a:t>в сплавах;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состава гальванических покрытий;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</a:t>
            </a:r>
            <a:r>
              <a:rPr lang="en-US" sz="1800" dirty="0">
                <a:cs typeface="Arial" charset="0"/>
              </a:rPr>
              <a:t>P, </a:t>
            </a:r>
            <a:r>
              <a:rPr lang="en-US" sz="1800" dirty="0" err="1">
                <a:cs typeface="Arial" charset="0"/>
              </a:rPr>
              <a:t>Sn</a:t>
            </a:r>
            <a:r>
              <a:rPr lang="en-US" sz="1800" dirty="0">
                <a:cs typeface="Arial" charset="0"/>
              </a:rPr>
              <a:t>, Si, Zn </a:t>
            </a:r>
            <a:r>
              <a:rPr lang="ru-RU" sz="1800" dirty="0">
                <a:cs typeface="Arial" charset="0"/>
              </a:rPr>
              <a:t>в меди и медных сплавах (латунь, бронза);</a:t>
            </a:r>
          </a:p>
          <a:p>
            <a:pPr marL="285750" indent="-285750" algn="just">
              <a:buFontTx/>
              <a:buChar char="-"/>
              <a:defRPr/>
            </a:pPr>
            <a:r>
              <a:rPr lang="ru-RU" sz="1800" dirty="0">
                <a:cs typeface="Arial" charset="0"/>
              </a:rPr>
              <a:t>Определение содержания </a:t>
            </a:r>
            <a:r>
              <a:rPr lang="en-US" sz="1800" dirty="0">
                <a:cs typeface="Arial" charset="0"/>
              </a:rPr>
              <a:t>Ni, Fe, Cr </a:t>
            </a:r>
            <a:r>
              <a:rPr lang="ru-RU" sz="1800" dirty="0">
                <a:cs typeface="Arial" charset="0"/>
              </a:rPr>
              <a:t> в нержавеющей стали;</a:t>
            </a:r>
          </a:p>
        </p:txBody>
      </p:sp>
      <p:pic>
        <p:nvPicPr>
          <p:cNvPr id="8" name="Picture 4" descr="http://contraa.analytik-jena.com/uploads/pics/applications_9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2354" y="1916832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http://contraa.analytik-jena.com/uploads/pics/applications_7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9675" y="4221088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539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498080" cy="922114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Центр метрологического обеспечения</a:t>
            </a:r>
            <a:endParaRPr lang="ru-RU" sz="3200" dirty="0"/>
          </a:p>
        </p:txBody>
      </p:sp>
      <p:sp>
        <p:nvSpPr>
          <p:cNvPr id="5" name="Прямоугольник 3"/>
          <p:cNvSpPr>
            <a:spLocks noChangeArrowheads="1"/>
          </p:cNvSpPr>
          <p:nvPr/>
        </p:nvSpPr>
        <p:spPr bwMode="auto">
          <a:xfrm>
            <a:off x="899592" y="1484784"/>
            <a:ext cx="7920880" cy="300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23850" lvl="2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/>
              <a:t>Выполнение функций технического контроля, совместно с инжиниринговым Центром.</a:t>
            </a:r>
          </a:p>
          <a:p>
            <a:pPr marL="323850" lvl="2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/>
              <a:t>Выполнение метрологических испытаний радиоэлектронной аппаратуры</a:t>
            </a:r>
          </a:p>
          <a:p>
            <a:pPr marL="323850" lvl="2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/>
              <a:t>Проведение климатических испытаний</a:t>
            </a:r>
          </a:p>
          <a:p>
            <a:pPr marL="323850" lvl="2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2000" dirty="0"/>
              <a:t>Обеспечение единства измерений и поверки контрольно-измерительной аппаратуры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val="8263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45125" y="138535"/>
            <a:ext cx="7498080" cy="8421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3600" dirty="0" smtClean="0"/>
              <a:t>Климатические испытания</a:t>
            </a:r>
            <a:endParaRPr lang="ru-RU" sz="3600" dirty="0"/>
          </a:p>
        </p:txBody>
      </p:sp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115616" y="980728"/>
            <a:ext cx="5472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200" b="1" dirty="0"/>
              <a:t>Камера тепло-холод-влага КРК-400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1556792"/>
            <a:ext cx="5545138" cy="31702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cs typeface="Arial" charset="0"/>
              </a:rPr>
              <a:t>Основные характеристики климатической камеры:</a:t>
            </a:r>
          </a:p>
          <a:p>
            <a:pPr marL="285750" indent="-285750">
              <a:buFontTx/>
              <a:buChar char="-"/>
              <a:defRPr/>
            </a:pPr>
            <a:r>
              <a:rPr lang="ru-RU" sz="2000" dirty="0">
                <a:cs typeface="Arial" charset="0"/>
              </a:rPr>
              <a:t>Температурный диапазон: -60......+100°С</a:t>
            </a:r>
          </a:p>
          <a:p>
            <a:pPr marL="285750" indent="-285750">
              <a:buFontTx/>
              <a:buChar char="-"/>
              <a:defRPr/>
            </a:pPr>
            <a:r>
              <a:rPr lang="ru-RU" sz="2000" dirty="0">
                <a:cs typeface="Arial" charset="0"/>
              </a:rPr>
              <a:t>Влажность: 20…98% </a:t>
            </a:r>
          </a:p>
          <a:p>
            <a:pPr marL="285750" indent="-285750">
              <a:buFontTx/>
              <a:buChar char="-"/>
              <a:defRPr/>
            </a:pPr>
            <a:r>
              <a:rPr lang="ru-RU" sz="2000" dirty="0">
                <a:cs typeface="Arial" charset="0"/>
              </a:rPr>
              <a:t>Размер рабочей камеры: </a:t>
            </a:r>
            <a:r>
              <a:rPr lang="ru-RU" sz="2000" dirty="0" err="1">
                <a:cs typeface="Arial" charset="0"/>
              </a:rPr>
              <a:t>ШхВхГ</a:t>
            </a:r>
            <a:r>
              <a:rPr lang="ru-RU" sz="2000" dirty="0">
                <a:cs typeface="Arial" charset="0"/>
              </a:rPr>
              <a:t> : 700х 850х 600мм, объем – 400 л</a:t>
            </a:r>
          </a:p>
          <a:p>
            <a:pPr marL="285750" indent="-285750">
              <a:buFontTx/>
              <a:buChar char="-"/>
              <a:defRPr/>
            </a:pPr>
            <a:endParaRPr lang="ru-RU" sz="2000" dirty="0">
              <a:cs typeface="Arial" charset="0"/>
            </a:endParaRPr>
          </a:p>
          <a:p>
            <a:pPr>
              <a:defRPr/>
            </a:pPr>
            <a:r>
              <a:rPr lang="ru-RU" sz="2000" dirty="0">
                <a:cs typeface="Arial" charset="0"/>
              </a:rPr>
              <a:t>Стабильность характеристик:</a:t>
            </a:r>
          </a:p>
          <a:p>
            <a:pPr>
              <a:defRPr/>
            </a:pPr>
            <a:r>
              <a:rPr lang="ru-RU" sz="2000" dirty="0">
                <a:cs typeface="Arial" charset="0"/>
              </a:rPr>
              <a:t>- Стабильность температуры: ±2,0° </a:t>
            </a:r>
          </a:p>
          <a:p>
            <a:pPr>
              <a:defRPr/>
            </a:pPr>
            <a:r>
              <a:rPr lang="ru-RU" sz="2000" dirty="0">
                <a:cs typeface="Arial" charset="0"/>
              </a:rPr>
              <a:t>- Стабильность влажности : ±3%</a:t>
            </a:r>
          </a:p>
        </p:txBody>
      </p:sp>
      <p:sp>
        <p:nvSpPr>
          <p:cNvPr id="7" name="Прямоугольник 2"/>
          <p:cNvSpPr>
            <a:spLocks noChangeArrowheads="1"/>
          </p:cNvSpPr>
          <p:nvPr/>
        </p:nvSpPr>
        <p:spPr bwMode="auto">
          <a:xfrm>
            <a:off x="1008460" y="4751970"/>
            <a:ext cx="57594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/>
              <a:t>Область</a:t>
            </a:r>
            <a:r>
              <a:rPr lang="ru-RU" b="1" dirty="0"/>
              <a:t> </a:t>
            </a:r>
            <a:r>
              <a:rPr lang="ru-RU" sz="2000" b="1" dirty="0"/>
              <a:t>использования</a:t>
            </a:r>
            <a:r>
              <a:rPr lang="ru-RU" b="1" dirty="0"/>
              <a:t>:</a:t>
            </a:r>
          </a:p>
          <a:p>
            <a:r>
              <a:rPr lang="ru-RU" sz="2000" dirty="0"/>
              <a:t>- проведение климатических и ресурсных испытаний. </a:t>
            </a:r>
          </a:p>
        </p:txBody>
      </p:sp>
      <p:pic>
        <p:nvPicPr>
          <p:cNvPr id="8" name="Picture 4" descr="http://www.laborant.ru/catalog/special/stroika/ivzbr/pribors/krk-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13" y="3717032"/>
            <a:ext cx="2962275" cy="278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998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45125" y="138535"/>
            <a:ext cx="7498080" cy="842193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3600" dirty="0" smtClean="0"/>
              <a:t>Измерение электрических характеристик РЭА</a:t>
            </a:r>
            <a:endParaRPr lang="ru-RU" sz="3600" dirty="0"/>
          </a:p>
        </p:txBody>
      </p:sp>
      <p:sp>
        <p:nvSpPr>
          <p:cNvPr id="5" name="Прямоугольник 3"/>
          <p:cNvSpPr>
            <a:spLocks noChangeArrowheads="1"/>
          </p:cNvSpPr>
          <p:nvPr/>
        </p:nvSpPr>
        <p:spPr bwMode="auto">
          <a:xfrm>
            <a:off x="1043608" y="836712"/>
            <a:ext cx="7776864" cy="313932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Метрологическое оборудование:</a:t>
            </a:r>
          </a:p>
          <a:p>
            <a:pPr marL="457200" indent="-457200">
              <a:spcBef>
                <a:spcPts val="1200"/>
              </a:spcBef>
              <a:buFont typeface="Wingdings" pitchFamily="2" charset="2"/>
              <a:buChar char="§"/>
              <a:defRPr/>
            </a:pPr>
            <a:r>
              <a:rPr lang="ru-RU" sz="2800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Прецизионный измеритель LCR E4980A </a:t>
            </a:r>
          </a:p>
          <a:p>
            <a:pPr marL="457200" indent="-457200">
              <a:spcBef>
                <a:spcPts val="1200"/>
              </a:spcBef>
              <a:buFont typeface="Wingdings" pitchFamily="2" charset="2"/>
              <a:buChar char="§"/>
              <a:defRPr/>
            </a:pPr>
            <a:r>
              <a:rPr lang="ru-RU" sz="2800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Вольтметр прецизионный цифровой </a:t>
            </a:r>
            <a:r>
              <a:rPr lang="ru-RU" sz="2800" dirty="0" err="1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Agilent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 3458A </a:t>
            </a:r>
          </a:p>
          <a:p>
            <a:pPr marL="457200" indent="-457200">
              <a:spcBef>
                <a:spcPts val="1200"/>
              </a:spcBef>
              <a:buFont typeface="Wingdings" pitchFamily="2" charset="2"/>
              <a:buChar char="§"/>
              <a:defRPr/>
            </a:pPr>
            <a:r>
              <a:rPr lang="ru-RU" sz="2800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Электрометр 6517В/Е   производитель (</a:t>
            </a:r>
            <a:r>
              <a:rPr lang="en-US" sz="2800" dirty="0" err="1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Keithley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)</a:t>
            </a:r>
            <a:endParaRPr lang="ru-RU" sz="2800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</p:txBody>
      </p:sp>
      <p:pic>
        <p:nvPicPr>
          <p:cNvPr id="6" name="Picture 14" descr="http://www.helmar.com.pl/helmar/biblioteka/keithley_pikoamperomierz_elektrometr_6517a_male.jpg"/>
          <p:cNvPicPr>
            <a:picLocks noChangeAspect="1" noChangeArrowheads="1"/>
          </p:cNvPicPr>
          <p:nvPr/>
        </p:nvPicPr>
        <p:blipFill>
          <a:blip r:embed="rId2" cstate="print"/>
          <a:srcRect t="11978" b="12358"/>
          <a:stretch>
            <a:fillRect/>
          </a:stretch>
        </p:blipFill>
        <p:spPr bwMode="auto">
          <a:xfrm>
            <a:off x="1187624" y="4293096"/>
            <a:ext cx="322580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http://www.chinajl.org/images/201009/source_img/210_G_12842582266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6938" y="3661568"/>
            <a:ext cx="39878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http://base.eworld.ru/shop_image/product/e195536f12ca46c9b47ba1cf6073f7c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797152"/>
            <a:ext cx="2852738" cy="178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7004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www.newsmax.de/bilder/090616_617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437112"/>
            <a:ext cx="2879725" cy="191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445125" y="138535"/>
            <a:ext cx="7498080" cy="842193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3600" dirty="0" smtClean="0"/>
              <a:t>Измерение электрических характеристик РЭА</a:t>
            </a:r>
            <a:endParaRPr lang="ru-RU" sz="3600" dirty="0"/>
          </a:p>
        </p:txBody>
      </p:sp>
      <p:sp>
        <p:nvSpPr>
          <p:cNvPr id="9" name="Прямоугольник 3"/>
          <p:cNvSpPr>
            <a:spLocks noChangeArrowheads="1"/>
          </p:cNvSpPr>
          <p:nvPr/>
        </p:nvSpPr>
        <p:spPr bwMode="auto">
          <a:xfrm>
            <a:off x="1022326" y="764704"/>
            <a:ext cx="7920879" cy="449353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dirty="0">
                <a:cs typeface="Arial" charset="0"/>
              </a:rPr>
              <a:t>Автоматизированный измерительно-вычислительный комплекс для контроля радиоэлектронных средств в диапазоне частот до 6.6 ГГц в составе: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dirty="0">
                <a:cs typeface="Arial" charset="0"/>
              </a:rPr>
              <a:t>Векторный генератор ВЧ сигналов (85 МГц - 6.6 ГГц) </a:t>
            </a:r>
            <a:r>
              <a:rPr lang="en-US" dirty="0">
                <a:cs typeface="Arial" charset="0"/>
              </a:rPr>
              <a:t>PXIe-5</a:t>
            </a:r>
            <a:r>
              <a:rPr lang="ru-RU" dirty="0">
                <a:cs typeface="Arial" charset="0"/>
              </a:rPr>
              <a:t>673</a:t>
            </a:r>
            <a:r>
              <a:rPr lang="en-US" dirty="0">
                <a:cs typeface="Arial" charset="0"/>
              </a:rPr>
              <a:t>E</a:t>
            </a:r>
            <a:r>
              <a:rPr lang="ru-RU" dirty="0">
                <a:cs typeface="Arial" charset="0"/>
              </a:rPr>
              <a:t>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dirty="0">
                <a:cs typeface="Arial" charset="0"/>
              </a:rPr>
              <a:t>Векторный анализатор ВЧ сигналов (10 МГц - 6.6 ГГц) </a:t>
            </a:r>
            <a:r>
              <a:rPr lang="en-US" dirty="0">
                <a:cs typeface="Arial" charset="0"/>
              </a:rPr>
              <a:t>NI</a:t>
            </a:r>
            <a:r>
              <a:rPr lang="ru-RU" dirty="0">
                <a:cs typeface="Arial" charset="0"/>
              </a:rPr>
              <a:t> </a:t>
            </a:r>
            <a:r>
              <a:rPr lang="en-US" dirty="0">
                <a:cs typeface="Arial" charset="0"/>
              </a:rPr>
              <a:t>PXIe-5663E</a:t>
            </a:r>
            <a:r>
              <a:rPr lang="ru-RU" dirty="0">
                <a:cs typeface="Arial" charset="0"/>
              </a:rPr>
              <a:t>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dirty="0">
                <a:cs typeface="Arial" charset="0"/>
              </a:rPr>
              <a:t>Модуль ввода/вывода динамических сигналов </a:t>
            </a:r>
            <a:r>
              <a:rPr lang="en-US" dirty="0">
                <a:cs typeface="Arial" charset="0"/>
              </a:rPr>
              <a:t>NI</a:t>
            </a:r>
            <a:r>
              <a:rPr lang="ru-RU" dirty="0">
                <a:cs typeface="Arial" charset="0"/>
              </a:rPr>
              <a:t> </a:t>
            </a:r>
            <a:r>
              <a:rPr lang="en-US" dirty="0">
                <a:cs typeface="Arial" charset="0"/>
              </a:rPr>
              <a:t>PXI-4461</a:t>
            </a:r>
            <a:r>
              <a:rPr lang="ru-RU" dirty="0">
                <a:cs typeface="Arial" charset="0"/>
              </a:rPr>
              <a:t>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dirty="0" err="1">
                <a:cs typeface="Arial" charset="0"/>
              </a:rPr>
              <a:t>Пром</a:t>
            </a:r>
            <a:r>
              <a:rPr lang="ru-RU" dirty="0">
                <a:cs typeface="Arial" charset="0"/>
              </a:rPr>
              <a:t>. контроллер </a:t>
            </a:r>
            <a:r>
              <a:rPr lang="en-US" dirty="0">
                <a:cs typeface="Arial" charset="0"/>
              </a:rPr>
              <a:t>NI</a:t>
            </a:r>
            <a:r>
              <a:rPr lang="ru-RU" dirty="0">
                <a:cs typeface="Arial" charset="0"/>
              </a:rPr>
              <a:t> </a:t>
            </a:r>
            <a:r>
              <a:rPr lang="en-US" dirty="0">
                <a:cs typeface="Arial" charset="0"/>
              </a:rPr>
              <a:t>PXIе-81</a:t>
            </a:r>
            <a:r>
              <a:rPr lang="ru-RU" dirty="0">
                <a:cs typeface="Arial" charset="0"/>
              </a:rPr>
              <a:t>15 с OC </a:t>
            </a:r>
            <a:r>
              <a:rPr lang="ru-RU" dirty="0" err="1">
                <a:cs typeface="Arial" charset="0"/>
              </a:rPr>
              <a:t>Windows</a:t>
            </a:r>
            <a:r>
              <a:rPr lang="ru-RU" dirty="0">
                <a:cs typeface="Arial" charset="0"/>
              </a:rPr>
              <a:t> 7 и шасси </a:t>
            </a:r>
            <a:r>
              <a:rPr lang="en-US" dirty="0">
                <a:cs typeface="Arial" charset="0"/>
              </a:rPr>
              <a:t>NI</a:t>
            </a:r>
            <a:r>
              <a:rPr lang="ru-RU" dirty="0">
                <a:cs typeface="Arial" charset="0"/>
              </a:rPr>
              <a:t> </a:t>
            </a:r>
            <a:r>
              <a:rPr lang="en-US" dirty="0">
                <a:cs typeface="Arial" charset="0"/>
              </a:rPr>
              <a:t>PXIe-10</a:t>
            </a:r>
            <a:r>
              <a:rPr lang="ru-RU" dirty="0">
                <a:cs typeface="Arial" charset="0"/>
              </a:rPr>
              <a:t>7</a:t>
            </a:r>
            <a:r>
              <a:rPr lang="en-US" dirty="0">
                <a:cs typeface="Arial" charset="0"/>
              </a:rPr>
              <a:t>5</a:t>
            </a:r>
            <a:r>
              <a:rPr lang="ru-RU" dirty="0">
                <a:cs typeface="Arial" charset="0"/>
              </a:rPr>
              <a:t>;</a:t>
            </a:r>
          </a:p>
          <a:p>
            <a:pPr>
              <a:defRPr/>
            </a:pPr>
            <a:endParaRPr lang="ru-RU" sz="1600" dirty="0">
              <a:cs typeface="Arial" charset="0"/>
            </a:endParaRPr>
          </a:p>
          <a:p>
            <a:pPr>
              <a:defRPr/>
            </a:pPr>
            <a:r>
              <a:rPr lang="ru-RU" b="1" dirty="0">
                <a:cs typeface="Arial" charset="0"/>
              </a:rPr>
              <a:t>Назначение: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dirty="0">
                <a:cs typeface="Arial" charset="0"/>
              </a:rPr>
              <a:t>Контроль радиоэлектронных средств в диапазоне частот до 6.6 ГГц;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dirty="0">
                <a:cs typeface="Arial" charset="0"/>
              </a:rPr>
              <a:t>Анализ и формирование ВЧ-сигналов до 6.6 ГГц;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dirty="0">
                <a:cs typeface="Arial" charset="0"/>
              </a:rPr>
              <a:t>Тестирование антенн и многоканальных </a:t>
            </a:r>
          </a:p>
          <a:p>
            <a:pPr>
              <a:defRPr/>
            </a:pPr>
            <a:r>
              <a:rPr lang="ru-RU" dirty="0">
                <a:cs typeface="Arial" charset="0"/>
              </a:rPr>
              <a:t>приемопередающих блоков спутникового и </a:t>
            </a:r>
          </a:p>
          <a:p>
            <a:pPr>
              <a:defRPr/>
            </a:pPr>
            <a:r>
              <a:rPr lang="ru-RU" dirty="0">
                <a:cs typeface="Arial" charset="0"/>
              </a:rPr>
              <a:t>телекоммуникационного оборудования;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dirty="0">
                <a:cs typeface="Arial" charset="0"/>
              </a:rPr>
              <a:t>Тестирование электромагнитной совместимости;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dirty="0">
                <a:cs typeface="Arial" charset="0"/>
              </a:rPr>
              <a:t>Мониторинг радиоэфира;</a:t>
            </a:r>
            <a:endParaRPr lang="ru-RU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30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45125" y="138535"/>
            <a:ext cx="7498080" cy="84219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Задачи центра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консалтинга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2800" dirty="0"/>
          </a:p>
        </p:txBody>
      </p:sp>
      <p:sp>
        <p:nvSpPr>
          <p:cNvPr id="5" name="Прямоугольник 3"/>
          <p:cNvSpPr>
            <a:spLocks noChangeArrowheads="1"/>
          </p:cNvSpPr>
          <p:nvPr/>
        </p:nvSpPr>
        <p:spPr bwMode="auto">
          <a:xfrm>
            <a:off x="1046980" y="836712"/>
            <a:ext cx="7896225" cy="7155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rgbClr val="7030A0"/>
              </a:buClr>
              <a:buFont typeface="Wingdings" pitchFamily="2" charset="2"/>
              <a:buChar char="ü"/>
              <a:defRPr/>
            </a:pPr>
            <a:r>
              <a:rPr lang="ru-RU" sz="2000" b="1" i="1" dirty="0">
                <a:latin typeface="Arial" pitchFamily="34" charset="0"/>
                <a:cs typeface="Arial" pitchFamily="34" charset="0"/>
              </a:rPr>
              <a:t>Оказание информационно-консультационных услуг предприятиям, организациям по следующим направлениям: 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Arial" pitchFamily="34" charset="0"/>
              <a:buChar char="•"/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бухгалтерское сопровождение и юридический консалтинг;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Arial" pitchFamily="34" charset="0"/>
              <a:buChar char="•"/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разработка и внедрение систем менеджмента качества «под ключ» для сертификации;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Arial" pitchFamily="34" charset="0"/>
              <a:buChar char="•"/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привлечение клиентов, увеличение прибыли и продаж;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Arial" pitchFamily="34" charset="0"/>
              <a:buChar char="•"/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улучшение бизнес-процессов компании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Arial" pitchFamily="34" charset="0"/>
              <a:buChar char="•"/>
              <a:defRPr/>
            </a:pPr>
            <a:r>
              <a:rPr lang="ru-RU" sz="1700" dirty="0" smtClean="0">
                <a:latin typeface="Arial" pitchFamily="34" charset="0"/>
                <a:cs typeface="Arial" pitchFamily="34" charset="0"/>
              </a:rPr>
              <a:t>развитие и защита бизнеса;</a:t>
            </a:r>
            <a:endParaRPr lang="ru-RU" sz="1700" dirty="0">
              <a:latin typeface="Arial" pitchFamily="34" charset="0"/>
              <a:cs typeface="Arial" pitchFamily="34" charset="0"/>
            </a:endParaRP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Arial" pitchFamily="34" charset="0"/>
              <a:buChar char="•"/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проведение маркетинговых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исследований.</a:t>
            </a:r>
            <a:endParaRPr lang="ru-RU" sz="1700" dirty="0">
              <a:latin typeface="Arial" pitchFamily="34" charset="0"/>
              <a:cs typeface="Arial" pitchFamily="34" charset="0"/>
            </a:endParaRPr>
          </a:p>
          <a:p>
            <a:pPr marL="324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Wingdings" pitchFamily="2" charset="2"/>
              <a:buChar char="ü"/>
              <a:defRPr/>
            </a:pPr>
            <a:r>
              <a:rPr lang="ru-RU" sz="2000" b="1" i="1" dirty="0">
                <a:latin typeface="Arial" pitchFamily="34" charset="0"/>
                <a:cs typeface="Arial" pitchFamily="34" charset="0"/>
              </a:rPr>
              <a:t>Организация и проведение курсов, тренингов, семинаров, мастер-классов в </a:t>
            </a:r>
            <a:r>
              <a:rPr lang="ru-RU" sz="2000" b="1" i="1" dirty="0" smtClean="0">
                <a:latin typeface="Arial" pitchFamily="34" charset="0"/>
                <a:cs typeface="Arial" pitchFamily="34" charset="0"/>
              </a:rPr>
              <a:t>области управления инновационными проектами и инновационного </a:t>
            </a:r>
            <a:r>
              <a:rPr lang="ru-RU" sz="2000" b="1" i="1" dirty="0">
                <a:latin typeface="Arial" pitchFamily="34" charset="0"/>
                <a:cs typeface="Arial" pitchFamily="34" charset="0"/>
              </a:rPr>
              <a:t>предпринимательства;</a:t>
            </a:r>
          </a:p>
          <a:p>
            <a:pPr marL="324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Wingdings" pitchFamily="2" charset="2"/>
              <a:buChar char="ü"/>
              <a:defRPr/>
            </a:pPr>
            <a:r>
              <a:rPr lang="ru-RU" sz="2000" b="1" i="1" dirty="0">
                <a:latin typeface="Arial" pitchFamily="34" charset="0"/>
                <a:cs typeface="Arial" pitchFamily="34" charset="0"/>
              </a:rPr>
              <a:t>Осуществление экспертной деятельности по следующим направлениям: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Arial" pitchFamily="34" charset="0"/>
              <a:buChar char="•"/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экономическая и  правовая  экспертиза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Arial" pitchFamily="34" charset="0"/>
              <a:buChar char="•"/>
              <a:defRPr/>
            </a:pPr>
            <a:r>
              <a:rPr lang="ru-RU" sz="1700" dirty="0" smtClean="0">
                <a:latin typeface="Arial" pitchFamily="34" charset="0"/>
                <a:cs typeface="Arial" pitchFamily="34" charset="0"/>
              </a:rPr>
              <a:t>экспертиза в сфере безопасности информации и информационных технологий;</a:t>
            </a:r>
            <a:endParaRPr lang="ru-RU" sz="1700" dirty="0">
              <a:latin typeface="Arial" pitchFamily="34" charset="0"/>
              <a:cs typeface="Arial" pitchFamily="34" charset="0"/>
            </a:endParaRP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Arial" pitchFamily="34" charset="0"/>
              <a:buChar char="•"/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инженерно-техническая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экспертиза;</a:t>
            </a:r>
            <a:endParaRPr lang="ru-RU" sz="1700" dirty="0">
              <a:latin typeface="Arial" pitchFamily="34" charset="0"/>
              <a:cs typeface="Arial" pitchFamily="34" charset="0"/>
            </a:endParaRP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Font typeface="Arial" pitchFamily="34" charset="0"/>
              <a:buChar char="•"/>
              <a:defRPr/>
            </a:pPr>
            <a:r>
              <a:rPr lang="ru-RU" sz="1700" dirty="0">
                <a:latin typeface="Arial" pitchFamily="34" charset="0"/>
                <a:cs typeface="Arial" pitchFamily="34" charset="0"/>
              </a:rPr>
              <a:t>экспертиза методов управления </a:t>
            </a:r>
            <a:r>
              <a:rPr lang="ru-RU" sz="1700" dirty="0" smtClean="0">
                <a:latin typeface="Arial" pitchFamily="34" charset="0"/>
                <a:cs typeface="Arial" pitchFamily="34" charset="0"/>
              </a:rPr>
              <a:t>хозяйствующими субъектами.</a:t>
            </a: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 marL="324000" indent="-285750" algn="just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marL="720000" indent="-285750" algn="jus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00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41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 descr="DSC04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3284984"/>
            <a:ext cx="1920213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 descr="header_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4365104"/>
            <a:ext cx="2390775" cy="523875"/>
          </a:xfrm>
          <a:prstGeom prst="rect">
            <a:avLst/>
          </a:prstGeom>
        </p:spPr>
      </p:pic>
      <p:pic>
        <p:nvPicPr>
          <p:cNvPr id="18" name="Рисунок 17" descr="IMG_802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3284984"/>
            <a:ext cx="1547664" cy="1031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IMG_267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32240" y="2492896"/>
            <a:ext cx="1872208" cy="1248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IMG_428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92280" y="1412776"/>
            <a:ext cx="2051720" cy="1367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Успехи и достижения центра консалтинга: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1187624" y="980728"/>
            <a:ext cx="7056784" cy="93610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Центр организует </a:t>
            </a:r>
            <a:r>
              <a:rPr lang="ru-RU" sz="1800" smtClean="0">
                <a:latin typeface="Arial" pitchFamily="34" charset="0"/>
                <a:cs typeface="Arial" pitchFamily="34" charset="0"/>
              </a:rPr>
              <a:t>и проводит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серии конференций, семинаров и тренингов с участием ведущих российских и зарубежных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экспертов в области инновационной деятельности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одержимое 10"/>
          <p:cNvSpPr txBox="1">
            <a:spLocks/>
          </p:cNvSpPr>
          <p:nvPr/>
        </p:nvSpPr>
        <p:spPr>
          <a:xfrm>
            <a:off x="1475656" y="2204864"/>
            <a:ext cx="3312368" cy="93610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5" name="Рисунок 14" descr="seminar_yaponez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860032" y="1844824"/>
            <a:ext cx="2337048" cy="1558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Содержимое 10"/>
          <p:cNvSpPr txBox="1">
            <a:spLocks/>
          </p:cNvSpPr>
          <p:nvPr/>
        </p:nvSpPr>
        <p:spPr>
          <a:xfrm>
            <a:off x="1187624" y="4941168"/>
            <a:ext cx="7848872" cy="172819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lvl="0">
              <a:buClr>
                <a:schemeClr val="accent1"/>
              </a:buClr>
              <a:buSzPct val="80000"/>
            </a:pPr>
            <a:r>
              <a:rPr kumimoji="0" lang="ru-RU" sz="1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Центр консалтинга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реализует совместные проекты с </a:t>
            </a:r>
            <a:r>
              <a:rPr kumimoji="0" lang="ru-RU" sz="1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7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Межрегиональной Общественной Организацией </a:t>
            </a:r>
          </a:p>
          <a:p>
            <a:pPr lvl="0">
              <a:buClr>
                <a:schemeClr val="accent1"/>
              </a:buClr>
              <a:buSzPct val="80000"/>
            </a:pP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«Аудиторы Корпоративной Безопасности» </a:t>
            </a:r>
            <a:r>
              <a:rPr kumimoji="0" lang="ru-RU" sz="1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в сфере:</a:t>
            </a:r>
          </a:p>
          <a:p>
            <a:pPr lvl="0">
              <a:buClr>
                <a:srgbClr val="7030A0"/>
              </a:buClr>
              <a:buSzPct val="80000"/>
              <a:buFont typeface="Arial" pitchFamily="34" charset="0"/>
              <a:buChar char="•"/>
            </a:pP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защиты и развития бизнеса,</a:t>
            </a:r>
          </a:p>
          <a:p>
            <a:pPr lvl="0">
              <a:buClr>
                <a:srgbClr val="7030A0"/>
              </a:buClr>
              <a:buSzPct val="80000"/>
              <a:buFont typeface="Arial" pitchFamily="34" charset="0"/>
              <a:buChar char="•"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обеспечения комплексной безопасности </a:t>
            </a:r>
          </a:p>
          <a:p>
            <a:pPr lvl="0">
              <a:buClr>
                <a:srgbClr val="7030A0"/>
              </a:buClr>
              <a:buSzPct val="80000"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предприятий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 </a:t>
            </a:r>
            <a:endParaRPr kumimoji="0" lang="ru-RU" sz="18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Рисунок 9" descr="C:\Users\Lenovo\Downloads\banner_akb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4941168"/>
            <a:ext cx="1512169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Содержимое 10"/>
          <p:cNvSpPr txBox="1">
            <a:spLocks/>
          </p:cNvSpPr>
          <p:nvPr/>
        </p:nvSpPr>
        <p:spPr>
          <a:xfrm>
            <a:off x="1187624" y="1916832"/>
            <a:ext cx="3672408" cy="1800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В 2013 г. при содействии центра консалтинга совместно с ОАО «РЗМКП» 	разработана и запущена 	реализация программы 	повышения квалификации: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«Управление инновационной деятельностью на промышленном предприятии»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140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3" name="Содержимое 10"/>
          <p:cNvSpPr txBox="1">
            <a:spLocks/>
          </p:cNvSpPr>
          <p:nvPr/>
        </p:nvSpPr>
        <p:spPr>
          <a:xfrm>
            <a:off x="1259632" y="3501008"/>
            <a:ext cx="4752528" cy="144016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r">
              <a:buClr>
                <a:schemeClr val="accent1"/>
              </a:buClr>
              <a:buSzPct val="80000"/>
            </a:pP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algn="r">
              <a:buClr>
                <a:schemeClr val="accent1"/>
              </a:buClr>
              <a:buSzPct val="80000"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Совместно с Учебным Центром </a:t>
            </a: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en-US" sz="1400" b="1" i="1" dirty="0" err="1" smtClean="0">
                <a:latin typeface="Arial" pitchFamily="34" charset="0"/>
                <a:cs typeface="Arial" pitchFamily="34" charset="0"/>
              </a:rPr>
              <a:t>SmartLevel</a:t>
            </a:r>
            <a:r>
              <a:rPr lang="ru-RU" sz="1400" b="1" i="1" dirty="0" smtClean="0">
                <a:latin typeface="Arial" pitchFamily="34" charset="0"/>
                <a:cs typeface="Arial" pitchFamily="34" charset="0"/>
              </a:rPr>
              <a:t>»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, центральным учебным центром компании </a:t>
            </a:r>
          </a:p>
          <a:p>
            <a:pPr lvl="0" algn="r">
              <a:buClr>
                <a:schemeClr val="accent1"/>
              </a:buClr>
              <a:buSzPct val="80000"/>
            </a:pP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IBS </a:t>
            </a:r>
            <a:r>
              <a:rPr lang="en-US" sz="1400" b="1" dirty="0" err="1" smtClean="0">
                <a:latin typeface="Arial" pitchFamily="34" charset="0"/>
                <a:cs typeface="Arial" pitchFamily="34" charset="0"/>
              </a:rPr>
              <a:t>Platformix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, за 2013 год было проведено обучение 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10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 специалистов в сфере </a:t>
            </a:r>
          </a:p>
          <a:p>
            <a:pPr lvl="0" algn="r">
              <a:buClr>
                <a:schemeClr val="accent1"/>
              </a:buClr>
              <a:buSzPct val="80000"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IT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-технологий.</a:t>
            </a:r>
            <a:endParaRPr kumimoji="0" lang="ru-RU" sz="140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Рисунок 25" descr="RZMKP_logo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87624" y="2492896"/>
            <a:ext cx="954582" cy="48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12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498080" cy="940966"/>
          </a:xfrm>
        </p:spPr>
        <p:txBody>
          <a:bodyPr>
            <a:noAutofit/>
          </a:bodyPr>
          <a:lstStyle/>
          <a:p>
            <a:r>
              <a:rPr lang="ru-RU" sz="3200" dirty="0" smtClean="0"/>
              <a:t>Малые инновационные предприятия</a:t>
            </a:r>
            <a:endParaRPr lang="ru-RU" sz="3200" dirty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982087" y="980728"/>
            <a:ext cx="7838385" cy="424731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При РГРТУ в соответствии с ФЗ № 217 от 02.08.2009 создано 12 малых инновационных предприятий при РГРТУ:</a:t>
            </a: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ООО «АудитПроект при РГРТУ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»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;</a:t>
            </a:r>
            <a:endParaRPr lang="ru-RU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ООО «КБ Аврора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»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;</a:t>
            </a:r>
            <a:endParaRPr lang="ru-RU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ООО «Высоковольтные системы коммутации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»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;</a:t>
            </a:r>
            <a:endParaRPr lang="ru-RU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ООО «Наномед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»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;</a:t>
            </a:r>
            <a:endParaRPr lang="ru-RU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ООО «ЛАЗЕР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СМ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;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»</a:t>
            </a:r>
            <a:endParaRPr lang="ru-RU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rgbClr val="1F497D">
                    <a:lumMod val="75000"/>
                  </a:srgbClr>
                </a:solidFill>
                <a:cs typeface="Times New Roman" pitchFamily="18" charset="0"/>
              </a:rPr>
              <a:t>ООО «Силовая электроника</a:t>
            </a:r>
            <a:r>
              <a:rPr lang="ru-RU" dirty="0" smtClean="0">
                <a:solidFill>
                  <a:srgbClr val="1F497D">
                    <a:lumMod val="75000"/>
                  </a:srgbClr>
                </a:solidFill>
                <a:cs typeface="Times New Roman" pitchFamily="18" charset="0"/>
              </a:rPr>
              <a:t>»</a:t>
            </a:r>
            <a:r>
              <a:rPr lang="en-US" dirty="0" smtClean="0">
                <a:solidFill>
                  <a:srgbClr val="1F497D">
                    <a:lumMod val="75000"/>
                  </a:srgbClr>
                </a:solidFill>
                <a:cs typeface="Times New Roman" pitchFamily="18" charset="0"/>
              </a:rPr>
              <a:t>;</a:t>
            </a:r>
            <a:r>
              <a:rPr lang="ru-RU" dirty="0" smtClean="0">
                <a:solidFill>
                  <a:srgbClr val="1F497D">
                    <a:lumMod val="75000"/>
                  </a:srgbClr>
                </a:solidFill>
                <a:cs typeface="Times New Roman" pitchFamily="18" charset="0"/>
              </a:rPr>
              <a:t> </a:t>
            </a:r>
            <a:endParaRPr lang="ru-RU" dirty="0">
              <a:solidFill>
                <a:srgbClr val="1F497D">
                  <a:lumMod val="75000"/>
                </a:srgbClr>
              </a:solidFill>
              <a:cs typeface="Times New Roman" pitchFamily="18" charset="0"/>
            </a:endParaRP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rgbClr val="1F497D">
                    <a:lumMod val="75000"/>
                  </a:srgbClr>
                </a:solidFill>
                <a:cs typeface="Times New Roman" pitchFamily="18" charset="0"/>
              </a:rPr>
              <a:t>ООО «Инновационный центр «Единый информационный стандарт» при РГРТУ</a:t>
            </a:r>
            <a:r>
              <a:rPr lang="ru-RU" dirty="0" smtClean="0">
                <a:solidFill>
                  <a:srgbClr val="1F497D">
                    <a:lumMod val="75000"/>
                  </a:srgbClr>
                </a:solidFill>
                <a:cs typeface="Times New Roman" pitchFamily="18" charset="0"/>
              </a:rPr>
              <a:t>»</a:t>
            </a:r>
            <a:r>
              <a:rPr lang="en-US" dirty="0" smtClean="0">
                <a:solidFill>
                  <a:srgbClr val="1F497D">
                    <a:lumMod val="75000"/>
                  </a:srgbClr>
                </a:solidFill>
                <a:cs typeface="Times New Roman" pitchFamily="18" charset="0"/>
              </a:rPr>
              <a:t>;</a:t>
            </a:r>
            <a:endParaRPr lang="ru-RU" dirty="0">
              <a:solidFill>
                <a:srgbClr val="1F497D">
                  <a:lumMod val="75000"/>
                </a:srgbClr>
              </a:solidFill>
              <a:cs typeface="Times New Roman" pitchFamily="18" charset="0"/>
            </a:endParaRP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ООО «Центр отбора и развития спортивных арбитров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»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;</a:t>
            </a:r>
            <a:endParaRPr lang="ru-RU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ООО «ТЕХНОЛАБ»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;</a:t>
            </a:r>
            <a:endParaRPr lang="ru-RU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ООО «Электрический ветер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»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;</a:t>
            </a:r>
            <a:endParaRPr lang="ru-RU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ООО «ИНТЕРСАТ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»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;</a:t>
            </a:r>
            <a:endParaRPr lang="ru-RU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  <a:p>
            <a:pPr marL="360000" indent="457200">
              <a:buFont typeface="Arial" pitchFamily="34" charset="0"/>
              <a:buChar char="•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ООО «РАДИОМАСС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»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.</a:t>
            </a:r>
            <a:endParaRPr lang="ru-RU" dirty="0">
              <a:solidFill>
                <a:schemeClr val="tx2">
                  <a:lumMod val="75000"/>
                </a:schemeClr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11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115616" y="260648"/>
            <a:ext cx="7498080" cy="792088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400" dirty="0" smtClean="0"/>
              <a:t>Пути сотрудничества с регионом и промышленными предприятиями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2780928"/>
            <a:ext cx="2016224" cy="100811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Бизнес-инкубатор РГРТУ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2411760" y="1494076"/>
            <a:ext cx="2106586" cy="1017240"/>
          </a:xfrm>
          <a:prstGeom prst="straightConnector1">
            <a:avLst/>
          </a:prstGeom>
          <a:ln w="38100"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4572000" y="1188573"/>
            <a:ext cx="4176464" cy="6110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Услуги производственного и инжинирингового центров на уникальном современном оборудовании </a:t>
            </a:r>
          </a:p>
        </p:txBody>
      </p:sp>
      <p:cxnSp>
        <p:nvCxnSpPr>
          <p:cNvPr id="22" name="Прямая со стрелкой 21"/>
          <p:cNvCxnSpPr/>
          <p:nvPr/>
        </p:nvCxnSpPr>
        <p:spPr>
          <a:xfrm flipV="1">
            <a:off x="2915816" y="2205813"/>
            <a:ext cx="1602530" cy="531238"/>
          </a:xfrm>
          <a:prstGeom prst="straightConnector1">
            <a:avLst/>
          </a:prstGeom>
          <a:ln w="38100"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4572000" y="1900311"/>
            <a:ext cx="4176464" cy="6110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Мониторинг потребностей предприятий региона в квалифицированных кадрах, возможностях сотрудничества по выполнению НИР и ОКР</a:t>
            </a:r>
            <a:endParaRPr lang="ru-RU" sz="1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flipV="1">
            <a:off x="3345631" y="2924943"/>
            <a:ext cx="1152128" cy="1"/>
          </a:xfrm>
          <a:prstGeom prst="straightConnector1">
            <a:avLst/>
          </a:prstGeom>
          <a:ln w="38100"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4572000" y="2619441"/>
            <a:ext cx="4176464" cy="6110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Аутсорсинг проведения НИР и ОКР крупных и средних предприятий</a:t>
            </a:r>
            <a:endParaRPr lang="ru-RU" sz="1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35" name="Прямая со стрелкой 34"/>
          <p:cNvCxnSpPr/>
          <p:nvPr/>
        </p:nvCxnSpPr>
        <p:spPr>
          <a:xfrm flipV="1">
            <a:off x="3345631" y="3573016"/>
            <a:ext cx="1152128" cy="1"/>
          </a:xfrm>
          <a:prstGeom prst="straightConnector1">
            <a:avLst/>
          </a:prstGeom>
          <a:ln w="38100"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рямоугольник 35"/>
          <p:cNvSpPr/>
          <p:nvPr/>
        </p:nvSpPr>
        <p:spPr>
          <a:xfrm>
            <a:off x="4549858" y="3356992"/>
            <a:ext cx="4176464" cy="6110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Организация подготовки, переподготовки и повышения квалификации слушателей всех уровней</a:t>
            </a:r>
            <a:endParaRPr lang="ru-RU" sz="1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540050" y="4077072"/>
            <a:ext cx="4176464" cy="6110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Проведение мероприятий международного, федерального и регионального масштаба на базе бизнес-инкубатора РГРТУ</a:t>
            </a:r>
            <a:endParaRPr lang="ru-RU" sz="1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4540050" y="4797152"/>
            <a:ext cx="4176464" cy="6110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Менторская поддержка </a:t>
            </a:r>
            <a:r>
              <a:rPr lang="ru-RU" sz="14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стартап</a:t>
            </a:r>
            <a:r>
              <a:rPr lang="ru-RU" sz="1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-проектов и привлечение студентов к работе в бизнес-инкубаторе</a:t>
            </a:r>
            <a:endParaRPr lang="ru-RU" sz="1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4540050" y="5517232"/>
            <a:ext cx="4176464" cy="6110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Создание «единого окна» для оказания консультационных услуг начинающим предпринимателям</a:t>
            </a:r>
            <a:endParaRPr lang="ru-RU" sz="1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40" name="Прямая со стрелкой 39"/>
          <p:cNvCxnSpPr/>
          <p:nvPr/>
        </p:nvCxnSpPr>
        <p:spPr>
          <a:xfrm>
            <a:off x="2987824" y="3960327"/>
            <a:ext cx="1440160" cy="422247"/>
          </a:xfrm>
          <a:prstGeom prst="straightConnector1">
            <a:avLst/>
          </a:prstGeom>
          <a:ln w="38100"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2511398" y="3960326"/>
            <a:ext cx="1916586" cy="1142328"/>
          </a:xfrm>
          <a:prstGeom prst="straightConnector1">
            <a:avLst/>
          </a:prstGeom>
          <a:ln w="38100"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1800495" y="3958907"/>
            <a:ext cx="2627489" cy="1863827"/>
          </a:xfrm>
          <a:prstGeom prst="straightConnector1">
            <a:avLst/>
          </a:prstGeom>
          <a:ln w="38100"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138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5136" y="116632"/>
            <a:ext cx="7498080" cy="1143000"/>
          </a:xfrm>
        </p:spPr>
        <p:txBody>
          <a:bodyPr>
            <a:noAutofit/>
          </a:bodyPr>
          <a:lstStyle/>
          <a:p>
            <a:r>
              <a:rPr lang="ru-RU" sz="2400" dirty="0" smtClean="0"/>
              <a:t>Как мы можем сотрудничать с регионом и предприятиями?</a:t>
            </a:r>
            <a:endParaRPr lang="ru-RU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24744"/>
            <a:ext cx="7867600" cy="551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258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204864"/>
            <a:ext cx="7498080" cy="11430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 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259632" y="3212976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800" dirty="0" smtClean="0"/>
              <a:t>Контакты: (4912) 46-03-63</a:t>
            </a:r>
            <a:endParaRPr lang="en-US" sz="2800" dirty="0" smtClean="0"/>
          </a:p>
          <a:p>
            <a:pPr algn="ctr"/>
            <a:r>
              <a:rPr lang="ru-RU" sz="2800" dirty="0" smtClean="0"/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goryunov.i.v@rsreu.ru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93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ecommStrat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51000" t="-20000" r="2000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EE82897-DF76-4FAF-8E1C-FF871005492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RecommStrat</Template>
  <TotalTime>0</TotalTime>
  <Words>1578</Words>
  <Application>Microsoft Office PowerPoint</Application>
  <PresentationFormat>Экран (4:3)</PresentationFormat>
  <Paragraphs>233</Paragraphs>
  <Slides>28</Slides>
  <Notes>11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RecommStrat</vt:lpstr>
      <vt:lpstr>«Роль университетского комплекса в экономике региона. Влияние и перспективы развития»</vt:lpstr>
      <vt:lpstr>Бизнес-инкубатор РГРТУ</vt:lpstr>
      <vt:lpstr>Цель и задачи функционирования бизнес-инкубатора РГРТУ</vt:lpstr>
      <vt:lpstr>Инфраструктура бизнес-инкубатора</vt:lpstr>
      <vt:lpstr>Возможности производственного центра</vt:lpstr>
      <vt:lpstr>Изготовление печатных плат и производство РЭА</vt:lpstr>
      <vt:lpstr>Изготовление печатных плат и производство РЭА</vt:lpstr>
      <vt:lpstr>Изготовление печатных плат и производство РЭА</vt:lpstr>
      <vt:lpstr>Создание прототипов изделий и выпуск малых партий продукции</vt:lpstr>
      <vt:lpstr>Создание прототипов изделий и выпуск малых партий продукции</vt:lpstr>
      <vt:lpstr>Создание прототипов изделий и выпуск малых партий продукции</vt:lpstr>
      <vt:lpstr>Центр аналитических исследований</vt:lpstr>
      <vt:lpstr>Центр аналитических исследований</vt:lpstr>
      <vt:lpstr>Центр аналитических исследований</vt:lpstr>
      <vt:lpstr>Анализ структуры вещества</vt:lpstr>
      <vt:lpstr>Презентация PowerPoint</vt:lpstr>
      <vt:lpstr>Презентация PowerPoint</vt:lpstr>
      <vt:lpstr>Презентация PowerPoint</vt:lpstr>
      <vt:lpstr>Центр метрологического обеспечения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Успехи и достижения центра консалтинга:</vt:lpstr>
      <vt:lpstr>Малые инновационные предприятия</vt:lpstr>
      <vt:lpstr>Презентация PowerPoint</vt:lpstr>
      <vt:lpstr>Как мы можем сотрудничать с регионом и предприятиями?</vt:lpstr>
      <vt:lpstr>Спасибо за внимание!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2013-12-11T06:06:46Z</dcterms:created>
  <dcterms:modified xsi:type="dcterms:W3CDTF">2013-12-16T10:34:31Z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TC101671299990</vt:lpwstr>
  </property>
</Properties>
</file>