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9" r:id="rId5"/>
    <p:sldId id="268" r:id="rId6"/>
    <p:sldId id="267" r:id="rId7"/>
    <p:sldId id="265" r:id="rId8"/>
    <p:sldId id="266" r:id="rId9"/>
    <p:sldId id="263" r:id="rId10"/>
    <p:sldId id="264" r:id="rId11"/>
    <p:sldId id="262" r:id="rId12"/>
    <p:sldId id="259" r:id="rId13"/>
    <p:sldId id="26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580" autoAdjust="0"/>
  </p:normalViewPr>
  <p:slideViewPr>
    <p:cSldViewPr>
      <p:cViewPr varScale="1">
        <p:scale>
          <a:sx n="107" d="100"/>
          <a:sy n="107" d="100"/>
        </p:scale>
        <p:origin x="-4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5400" dirty="0" smtClean="0"/>
              <a:t>Число </a:t>
            </a:r>
            <a:r>
              <a:rPr lang="ru-RU" sz="5400" dirty="0" err="1" smtClean="0"/>
              <a:t>Грэма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Выполнила ст. </a:t>
            </a:r>
            <a:r>
              <a:rPr lang="ru-RU" sz="1600" dirty="0" err="1" smtClean="0"/>
              <a:t>гр</a:t>
            </a:r>
            <a:r>
              <a:rPr lang="ru-RU" sz="1600" dirty="0" smtClean="0"/>
              <a:t> 342, </a:t>
            </a:r>
            <a:r>
              <a:rPr lang="ru-RU" sz="1600" dirty="0" err="1"/>
              <a:t>Юткина</a:t>
            </a:r>
            <a:r>
              <a:rPr lang="ru-RU" sz="1600" dirty="0"/>
              <a:t> Т.А</a:t>
            </a:r>
            <a:r>
              <a:rPr lang="ru-RU" sz="1600" dirty="0" smtClean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11581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Бесконечная математика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1413611"/>
            <a:ext cx="7416824" cy="2735469"/>
          </a:xfrm>
        </p:spPr>
      </p:pic>
      <p:sp>
        <p:nvSpPr>
          <p:cNvPr id="5" name="TextBox 4"/>
          <p:cNvSpPr txBox="1"/>
          <p:nvPr/>
        </p:nvSpPr>
        <p:spPr>
          <a:xfrm>
            <a:off x="827584" y="1075057"/>
            <a:ext cx="7704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+mj-lt"/>
                <a:ea typeface="+mj-ea"/>
                <a:cs typeface="+mj-cs"/>
              </a:rPr>
              <a:t>БЕСКОНЕЧНОЕ</a:t>
            </a:r>
            <a:r>
              <a:rPr lang="ru-RU" dirty="0" smtClean="0">
                <a:latin typeface="+mj-lt"/>
                <a:ea typeface="+mj-ea"/>
                <a:cs typeface="+mj-cs"/>
              </a:rPr>
              <a:t> как понятие представляет собой отрицание конечного.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3" y="4149080"/>
            <a:ext cx="77048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+mj-lt"/>
                <a:ea typeface="+mj-ea"/>
                <a:cs typeface="+mj-cs"/>
              </a:rPr>
              <a:t>В математике часто оперируют бесконечностью, полагая, что она – невообразимо большое (бесконечное) число, которое, например, может давать выражениям предел: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072410"/>
            <a:ext cx="2363346" cy="827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087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5679" y="1991578"/>
            <a:ext cx="3197509" cy="3106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941" y="2340201"/>
            <a:ext cx="2915816" cy="2757529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930863"/>
            <a:ext cx="4752528" cy="495452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«много»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632439" y="331382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1, 2, 3…</a:t>
            </a: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613380" y="2383825"/>
            <a:ext cx="1786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МНОООГО…</a:t>
            </a:r>
            <a:endParaRPr lang="ru-RU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907546" y="1001397"/>
            <a:ext cx="65920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МНОГО</a:t>
            </a:r>
            <a:r>
              <a:rPr lang="ru-RU" dirty="0" smtClean="0"/>
              <a:t>  = (1 + 1 + 1 + </a:t>
            </a:r>
            <a:r>
              <a:rPr lang="ru-RU" dirty="0"/>
              <a:t>1 + 1 + 1 </a:t>
            </a:r>
            <a:r>
              <a:rPr lang="ru-RU" dirty="0" smtClean="0"/>
              <a:t>+ </a:t>
            </a:r>
            <a:r>
              <a:rPr lang="ru-RU" dirty="0"/>
              <a:t>1 + 1 + 1 </a:t>
            </a:r>
            <a:r>
              <a:rPr lang="ru-RU" dirty="0" smtClean="0"/>
              <a:t>+ ……. + 1 </a:t>
            </a:r>
            <a:r>
              <a:rPr lang="ru-RU" dirty="0" smtClean="0">
                <a:sym typeface="Wingdings" panose="05000000000000000000" pitchFamily="2" charset="2"/>
              </a:rPr>
              <a:t> </a:t>
            </a:r>
            <a:r>
              <a:rPr lang="ru-RU" sz="2800" dirty="0" smtClean="0"/>
              <a:t>∞</a:t>
            </a:r>
            <a:r>
              <a:rPr lang="ru-RU" dirty="0" smtClean="0"/>
              <a:t>)  </a:t>
            </a:r>
            <a:r>
              <a:rPr lang="ru-RU" sz="2400" dirty="0" smtClean="0"/>
              <a:t>?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7695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сознательные 10</a:t>
            </a:r>
            <a:r>
              <a:rPr lang="en-US" baseline="30000" dirty="0" smtClean="0"/>
              <a:t>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424716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1800" dirty="0" smtClean="0"/>
              <a:t>10</a:t>
            </a:r>
            <a:r>
              <a:rPr lang="ru-RU" sz="1800" baseline="30000" dirty="0" smtClean="0"/>
              <a:t>3 </a:t>
            </a:r>
            <a:r>
              <a:rPr lang="ru-RU" sz="1800" dirty="0" smtClean="0"/>
              <a:t>– тысяча</a:t>
            </a:r>
            <a:endParaRPr lang="ru-RU" sz="1800" baseline="30000" dirty="0" smtClean="0"/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6 </a:t>
            </a:r>
            <a:r>
              <a:rPr lang="ru-RU" sz="1800" dirty="0" smtClean="0"/>
              <a:t>– миллион</a:t>
            </a:r>
            <a:endParaRPr lang="ru-RU" sz="1800" baseline="30000" dirty="0" smtClean="0"/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9 </a:t>
            </a:r>
            <a:r>
              <a:rPr lang="ru-RU" sz="1800" dirty="0" smtClean="0"/>
              <a:t>– миллиард</a:t>
            </a:r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12</a:t>
            </a:r>
            <a:r>
              <a:rPr lang="ru-RU" sz="1800" dirty="0" smtClean="0"/>
              <a:t> – триллион</a:t>
            </a:r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15</a:t>
            </a:r>
            <a:r>
              <a:rPr lang="ru-RU" sz="1800" dirty="0" smtClean="0"/>
              <a:t> – квадриллион</a:t>
            </a:r>
            <a:endParaRPr lang="ru-RU" sz="1800" baseline="30000" dirty="0" smtClean="0"/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21 </a:t>
            </a:r>
            <a:r>
              <a:rPr lang="ru-RU" sz="1800" dirty="0" smtClean="0"/>
              <a:t>– секстиллион – количество звёзд в Обозримой Вселенной</a:t>
            </a:r>
            <a:endParaRPr lang="ru-RU" sz="1800" baseline="30000" dirty="0" smtClean="0"/>
          </a:p>
          <a:p>
            <a:r>
              <a:rPr lang="ru-RU" sz="1800" dirty="0" smtClean="0"/>
              <a:t>7*10</a:t>
            </a:r>
            <a:r>
              <a:rPr lang="ru-RU" sz="1800" baseline="30000" dirty="0" smtClean="0"/>
              <a:t>9 </a:t>
            </a:r>
            <a:r>
              <a:rPr lang="ru-RU" sz="1800" dirty="0" smtClean="0"/>
              <a:t>– количество людей на планете Земля</a:t>
            </a:r>
            <a:endParaRPr lang="ru-RU" sz="1800" baseline="30000" dirty="0" smtClean="0"/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18 </a:t>
            </a:r>
            <a:r>
              <a:rPr lang="ru-RU" sz="1800" dirty="0" smtClean="0"/>
              <a:t>– квинтиллион –  конфигураций при сборке кубика </a:t>
            </a:r>
            <a:r>
              <a:rPr lang="ru-RU" sz="1800" dirty="0" err="1" smtClean="0"/>
              <a:t>Рубика</a:t>
            </a:r>
            <a:r>
              <a:rPr lang="ru-RU" sz="1800" dirty="0" smtClean="0"/>
              <a:t> 3*3*3</a:t>
            </a:r>
            <a:endParaRPr lang="ru-RU" sz="1800" baseline="30000" dirty="0" smtClean="0"/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24 </a:t>
            </a:r>
            <a:r>
              <a:rPr lang="ru-RU" sz="1800" dirty="0" smtClean="0"/>
              <a:t>–масса Земли в килограммах</a:t>
            </a:r>
            <a:endParaRPr lang="ru-RU" sz="1800" baseline="30000" dirty="0" smtClean="0"/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26 </a:t>
            </a:r>
            <a:r>
              <a:rPr lang="ru-RU" sz="1800" dirty="0" smtClean="0"/>
              <a:t>– диаметр Обозримой Вселенной в метрах</a:t>
            </a:r>
            <a:endParaRPr lang="ru-RU" sz="1800" baseline="30000" dirty="0" smtClean="0"/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100 </a:t>
            </a:r>
            <a:r>
              <a:rPr lang="ru-RU" sz="1800" dirty="0" smtClean="0"/>
              <a:t>– </a:t>
            </a:r>
            <a:r>
              <a:rPr lang="ru-RU" sz="1800" dirty="0" err="1" smtClean="0"/>
              <a:t>гугол</a:t>
            </a:r>
            <a:r>
              <a:rPr lang="ru-RU" sz="1800" dirty="0" smtClean="0"/>
              <a:t> – фактически ничего не значит, просто подарил название крупной компании </a:t>
            </a:r>
            <a:r>
              <a:rPr lang="en-US" sz="1800" dirty="0" smtClean="0"/>
              <a:t>Google</a:t>
            </a:r>
            <a:r>
              <a:rPr lang="ru-RU" sz="1800" dirty="0" smtClean="0"/>
              <a:t> </a:t>
            </a:r>
            <a:endParaRPr lang="ru-RU" sz="1800" baseline="30000" dirty="0" smtClean="0"/>
          </a:p>
          <a:p>
            <a:r>
              <a:rPr lang="ru-RU" sz="1800" dirty="0" smtClean="0"/>
              <a:t>10</a:t>
            </a:r>
            <a:r>
              <a:rPr lang="ru-RU" sz="1800" baseline="30000" dirty="0" smtClean="0"/>
              <a:t>185 </a:t>
            </a:r>
            <a:r>
              <a:rPr lang="ru-RU" sz="1800" dirty="0" smtClean="0"/>
              <a:t>– </a:t>
            </a:r>
            <a:r>
              <a:rPr lang="ru-RU" sz="1800" dirty="0" err="1" smtClean="0"/>
              <a:t>планковских</a:t>
            </a:r>
            <a:r>
              <a:rPr lang="ru-RU" sz="1800" dirty="0" smtClean="0"/>
              <a:t> объёмов занимает Обозримая вселенная</a:t>
            </a:r>
          </a:p>
          <a:p>
            <a:r>
              <a:rPr lang="ru-RU" sz="1800" dirty="0" smtClean="0"/>
              <a:t>(10</a:t>
            </a:r>
            <a:r>
              <a:rPr lang="ru-RU" sz="1800" baseline="30000" dirty="0" smtClean="0"/>
              <a:t>-35</a:t>
            </a:r>
            <a:r>
              <a:rPr lang="ru-RU" sz="1800" dirty="0" smtClean="0"/>
              <a:t> </a:t>
            </a:r>
            <a:r>
              <a:rPr lang="ru-RU" sz="1800" dirty="0" err="1" smtClean="0"/>
              <a:t>планковская</a:t>
            </a:r>
            <a:r>
              <a:rPr lang="ru-RU" sz="1800" dirty="0" smtClean="0"/>
              <a:t> длина)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4" b="9900"/>
          <a:stretch/>
        </p:blipFill>
        <p:spPr>
          <a:xfrm>
            <a:off x="4932040" y="260648"/>
            <a:ext cx="3984654" cy="2742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6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поисках числа </a:t>
            </a:r>
            <a:r>
              <a:rPr lang="ru-RU" dirty="0" err="1" smtClean="0"/>
              <a:t>грэма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1" y="2125933"/>
            <a:ext cx="2664296" cy="4087078"/>
          </a:xfrm>
        </p:spPr>
      </p:pic>
      <p:sp>
        <p:nvSpPr>
          <p:cNvPr id="5" name="TextBox 4"/>
          <p:cNvSpPr txBox="1"/>
          <p:nvPr/>
        </p:nvSpPr>
        <p:spPr>
          <a:xfrm>
            <a:off x="683568" y="6309320"/>
            <a:ext cx="141301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err="1" smtClean="0"/>
              <a:t>Роналд</a:t>
            </a:r>
            <a:r>
              <a:rPr lang="ru-RU" b="1" dirty="0" smtClean="0"/>
              <a:t> </a:t>
            </a:r>
            <a:r>
              <a:rPr lang="ru-RU" b="1" dirty="0" err="1" smtClean="0"/>
              <a:t>Грэм</a:t>
            </a:r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718" y="2132856"/>
            <a:ext cx="3168352" cy="4080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95978" y="6300028"/>
            <a:ext cx="163583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/>
              <a:t>Фрэнк Рамсей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72209" y="932527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Число </a:t>
            </a:r>
            <a:r>
              <a:rPr lang="ru-RU" b="1" dirty="0" err="1" smtClean="0"/>
              <a:t>Грэма</a:t>
            </a:r>
            <a:r>
              <a:rPr lang="ru-RU" b="1" dirty="0" smtClean="0"/>
              <a:t> </a:t>
            </a:r>
            <a:r>
              <a:rPr lang="ru-RU" dirty="0" smtClean="0"/>
              <a:t>стало самым большим числом, которое было когда-либо использовано в </a:t>
            </a:r>
            <a:r>
              <a:rPr lang="ru-RU" b="1" dirty="0" smtClean="0"/>
              <a:t>математических доказательствах. </a:t>
            </a:r>
            <a:r>
              <a:rPr lang="ru-RU" dirty="0" smtClean="0"/>
              <a:t>Оно было выведено как </a:t>
            </a:r>
            <a:r>
              <a:rPr lang="ru-RU" dirty="0"/>
              <a:t>верхний предел для проблем теории Рамсея о многоцветных </a:t>
            </a:r>
            <a:r>
              <a:rPr lang="ru-RU" dirty="0" smtClean="0"/>
              <a:t>гиперкубах. Для его записи используется стрелочная нотация Кнута.</a:t>
            </a:r>
            <a:endParaRPr lang="ru-RU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5" y="2125933"/>
            <a:ext cx="3456384" cy="408776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30110" y="6309320"/>
            <a:ext cx="152330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/>
              <a:t>Дональд Кнут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4099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Теория </a:t>
            </a:r>
            <a:r>
              <a:rPr lang="ru-RU" dirty="0" err="1" smtClean="0"/>
              <a:t>расмея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84865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ru-RU" sz="1800" dirty="0" smtClean="0"/>
              <a:t>Основной вопрос </a:t>
            </a:r>
            <a:r>
              <a:rPr lang="ru-RU" sz="1800" b="0" dirty="0" smtClean="0"/>
              <a:t>в этой теории:</a:t>
            </a:r>
            <a:endParaRPr lang="en-US" sz="1800" b="0" dirty="0" smtClean="0"/>
          </a:p>
          <a:p>
            <a:pPr marL="0" lvl="1" indent="0" algn="ctr">
              <a:lnSpc>
                <a:spcPct val="110000"/>
              </a:lnSpc>
              <a:buNone/>
            </a:pPr>
            <a:r>
              <a:rPr lang="ru-RU" sz="1800" b="0" i="1" dirty="0" smtClean="0"/>
              <a:t>«</a:t>
            </a:r>
            <a:r>
              <a:rPr lang="ru-RU" sz="1800" b="0" i="1" dirty="0"/>
              <a:t>сколько элементов должно быть в некотором объекте, </a:t>
            </a:r>
            <a:r>
              <a:rPr lang="ru-RU" sz="1800" b="0" i="1" dirty="0" smtClean="0"/>
              <a:t>чтобы гарантированно </a:t>
            </a:r>
            <a:r>
              <a:rPr lang="ru-RU" sz="1800" b="0" i="1" dirty="0"/>
              <a:t>выполнялось заданное условие или существовала заданная </a:t>
            </a:r>
            <a:r>
              <a:rPr lang="ru-RU" sz="1800" b="0" i="1" dirty="0" smtClean="0"/>
              <a:t>структура?»</a:t>
            </a:r>
          </a:p>
          <a:p>
            <a:pPr marL="0" lvl="1" indent="0" algn="ctr">
              <a:buNone/>
            </a:pPr>
            <a:endParaRPr lang="ru-RU" sz="1800" b="0" i="1" dirty="0" smtClean="0"/>
          </a:p>
          <a:p>
            <a:pPr marL="0" lvl="1" indent="0">
              <a:buNone/>
            </a:pPr>
            <a:r>
              <a:rPr lang="ru-RU" sz="1800" b="1" dirty="0" smtClean="0"/>
              <a:t>Частный случай </a:t>
            </a:r>
            <a:r>
              <a:rPr lang="ru-RU" sz="1800" dirty="0" smtClean="0"/>
              <a:t>теоремы Рамсея:</a:t>
            </a:r>
          </a:p>
          <a:p>
            <a:pPr marL="0" lvl="1" indent="0">
              <a:buNone/>
            </a:pPr>
            <a:r>
              <a:rPr lang="ru-RU" sz="1800" i="1" dirty="0"/>
              <a:t>Для любых натуральных чисел n, k любой достаточно большой полный граф, ребра которого раскрашены в n цветов, содержит одноцветный полный подграф с k вершинами</a:t>
            </a:r>
            <a:r>
              <a:rPr lang="ru-RU" sz="1800" i="1" dirty="0" smtClean="0"/>
              <a:t>.</a:t>
            </a:r>
          </a:p>
          <a:p>
            <a:pPr marL="0" lvl="1" indent="0">
              <a:buNone/>
            </a:pPr>
            <a:endParaRPr lang="ru-RU" sz="1800" i="1" dirty="0" smtClean="0"/>
          </a:p>
          <a:p>
            <a:pPr marL="0" lvl="1" indent="0">
              <a:buNone/>
            </a:pPr>
            <a:r>
              <a:rPr lang="ru-RU" sz="1800" b="1" dirty="0" smtClean="0"/>
              <a:t>Рамсей доказал </a:t>
            </a:r>
            <a:r>
              <a:rPr lang="ru-RU" sz="1800" b="0" dirty="0" smtClean="0"/>
              <a:t>следующую теорему:</a:t>
            </a:r>
          </a:p>
          <a:p>
            <a:pPr marL="0" lvl="1" indent="0">
              <a:buNone/>
            </a:pPr>
            <a:r>
              <a:rPr lang="ru-RU" sz="1800" i="1" dirty="0"/>
              <a:t>Пусть даны числа  </a:t>
            </a:r>
            <a:r>
              <a:rPr lang="en-US" sz="1800" i="1" dirty="0" smtClean="0"/>
              <a:t>a1, a2, .. , </a:t>
            </a:r>
            <a:r>
              <a:rPr lang="en-US" sz="1800" i="1" dirty="0" err="1" smtClean="0"/>
              <a:t>aN</a:t>
            </a:r>
            <a:r>
              <a:rPr lang="ru-RU" sz="1800" i="1" dirty="0" smtClean="0"/>
              <a:t> </a:t>
            </a:r>
            <a:r>
              <a:rPr lang="ru-RU" sz="1800" i="1" dirty="0"/>
              <a:t>. Тогда существует такое число </a:t>
            </a:r>
            <a:r>
              <a:rPr lang="en-US" sz="1800" i="1" dirty="0" smtClean="0"/>
              <a:t>R</a:t>
            </a:r>
            <a:r>
              <a:rPr lang="ru-RU" sz="1800" i="1" dirty="0" smtClean="0"/>
              <a:t> </a:t>
            </a:r>
            <a:r>
              <a:rPr lang="ru-RU" sz="1800" i="1" dirty="0"/>
              <a:t>, что, как бы мы ни покрасили рёбра полного графа на  вершинах в  </a:t>
            </a:r>
            <a:r>
              <a:rPr lang="en-US" sz="1800" i="1" dirty="0"/>
              <a:t>N</a:t>
            </a:r>
            <a:r>
              <a:rPr lang="ru-RU" sz="1800" i="1" dirty="0"/>
              <a:t> цветов, найдётся либо полный подграф 1-го цвета на </a:t>
            </a:r>
            <a:r>
              <a:rPr lang="en-US" sz="1800" i="1" dirty="0"/>
              <a:t> a1</a:t>
            </a:r>
            <a:r>
              <a:rPr lang="ru-RU" sz="1800" i="1" dirty="0" smtClean="0"/>
              <a:t> </a:t>
            </a:r>
            <a:r>
              <a:rPr lang="ru-RU" sz="1800" i="1" dirty="0"/>
              <a:t> вершинах, либо полный подграф 2-го цвета </a:t>
            </a:r>
            <a:r>
              <a:rPr lang="ru-RU" sz="1800" i="1" dirty="0" smtClean="0"/>
              <a:t>на</a:t>
            </a:r>
            <a:r>
              <a:rPr lang="en-US" sz="1800" i="1" dirty="0" smtClean="0"/>
              <a:t> </a:t>
            </a:r>
            <a:r>
              <a:rPr lang="en-US" sz="1800" i="1" dirty="0"/>
              <a:t>a2 </a:t>
            </a:r>
            <a:r>
              <a:rPr lang="ru-RU" sz="1800" i="1" dirty="0" smtClean="0"/>
              <a:t> </a:t>
            </a:r>
            <a:r>
              <a:rPr lang="ru-RU" sz="1800" i="1" dirty="0"/>
              <a:t>вершинах, … либо полный подграф </a:t>
            </a:r>
            <a:r>
              <a:rPr lang="en-US" sz="1800" i="1" dirty="0" smtClean="0"/>
              <a:t>N</a:t>
            </a:r>
            <a:r>
              <a:rPr lang="ru-RU" sz="1800" i="1" dirty="0" smtClean="0"/>
              <a:t>-го </a:t>
            </a:r>
            <a:r>
              <a:rPr lang="ru-RU" sz="1800" i="1" dirty="0"/>
              <a:t>цвета на </a:t>
            </a:r>
            <a:r>
              <a:rPr lang="en-US" sz="1800" i="1" dirty="0"/>
              <a:t> </a:t>
            </a:r>
            <a:r>
              <a:rPr lang="en-US" sz="1800" i="1" dirty="0" err="1"/>
              <a:t>aN</a:t>
            </a:r>
            <a:r>
              <a:rPr lang="ru-RU" sz="1800" i="1" dirty="0" smtClean="0"/>
              <a:t> </a:t>
            </a:r>
            <a:r>
              <a:rPr lang="ru-RU" sz="1800" i="1" dirty="0"/>
              <a:t> вершинах.</a:t>
            </a:r>
            <a:endParaRPr lang="ru-RU" sz="1800" b="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2852936"/>
            <a:ext cx="7560840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4221088"/>
            <a:ext cx="7560840" cy="1368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827584" y="1340768"/>
            <a:ext cx="7560840" cy="9361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55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buNone/>
            </a:pPr>
            <a:r>
              <a:rPr lang="ru-RU" sz="1800" b="0" i="1" dirty="0"/>
              <a:t>Рассмотрим </a:t>
            </a:r>
            <a:r>
              <a:rPr lang="ru-RU" sz="1800" b="1" i="1" dirty="0"/>
              <a:t>n–мерный гиперкуб </a:t>
            </a:r>
            <a:r>
              <a:rPr lang="ru-RU" sz="1800" b="0" i="1" dirty="0"/>
              <a:t>и соединим все пары вершин для получения полного графа с 2</a:t>
            </a:r>
            <a:r>
              <a:rPr lang="ru-RU" sz="1800" b="0" i="1" baseline="30000" dirty="0"/>
              <a:t>n</a:t>
            </a:r>
            <a:r>
              <a:rPr lang="ru-RU" sz="1800" b="0" i="1" dirty="0"/>
              <a:t> вершинами. </a:t>
            </a:r>
            <a:r>
              <a:rPr lang="ru-RU" sz="1800" b="1" i="1" dirty="0"/>
              <a:t>Раскрасим каждое ребро</a:t>
            </a:r>
            <a:r>
              <a:rPr lang="ru-RU" sz="1800" b="0" i="1" dirty="0"/>
              <a:t> этого графа либо в </a:t>
            </a:r>
            <a:r>
              <a:rPr lang="ru-RU" sz="1800" b="1" i="1" dirty="0"/>
              <a:t>красный</a:t>
            </a:r>
            <a:r>
              <a:rPr lang="ru-RU" sz="1800" b="0" i="1" dirty="0"/>
              <a:t>, либо в </a:t>
            </a:r>
            <a:r>
              <a:rPr lang="ru-RU" sz="1800" b="1" i="1" dirty="0"/>
              <a:t>синий</a:t>
            </a:r>
            <a:r>
              <a:rPr lang="ru-RU" sz="1800" b="0" i="1" dirty="0"/>
              <a:t> цвет. При каком </a:t>
            </a:r>
            <a:r>
              <a:rPr lang="ru-RU" sz="1800" b="1" i="1" dirty="0"/>
              <a:t>наименьшем значении n </a:t>
            </a:r>
            <a:r>
              <a:rPr lang="ru-RU" sz="1800" b="0" i="1" dirty="0"/>
              <a:t>каждая такая раскраска обязательно содержит </a:t>
            </a:r>
            <a:r>
              <a:rPr lang="ru-RU" sz="1800" b="1" i="1" dirty="0"/>
              <a:t>раскрашенный в один цвет полный подграф с четырьмя вершинами</a:t>
            </a:r>
            <a:r>
              <a:rPr lang="ru-RU" sz="1800" b="0" i="1" dirty="0"/>
              <a:t>, все из которых </a:t>
            </a:r>
            <a:r>
              <a:rPr lang="ru-RU" sz="1800" b="1" i="1" dirty="0"/>
              <a:t>лежат в одной плоскости</a:t>
            </a:r>
            <a:r>
              <a:rPr lang="ru-RU" sz="1800" b="0" i="1" dirty="0"/>
              <a:t>?</a:t>
            </a:r>
          </a:p>
          <a:p>
            <a:endParaRPr lang="ru-RU" i="1" dirty="0"/>
          </a:p>
        </p:txBody>
      </p:sp>
      <p:pic>
        <p:nvPicPr>
          <p:cNvPr id="4" name="Рисунок 3" descr="https://v1.std3.ru/8f/c4/1420779227-8fc4c6291c20946b377d7ceb3f543df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08920"/>
            <a:ext cx="2743200" cy="2398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s://v1.std3.ru/ed/84/1420779228-ed8449e9b1ae35cce87cd7b2199eb1b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772" y="2564903"/>
            <a:ext cx="2735727" cy="254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85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830992"/>
          </a:xfrm>
        </p:spPr>
        <p:txBody>
          <a:bodyPr/>
          <a:lstStyle/>
          <a:p>
            <a:pPr lvl="0"/>
            <a:r>
              <a:rPr lang="ru-RU" dirty="0"/>
              <a:t>ЧИСЛО ГРЭМА КАК ВЕРХНЯЯ ГРАНИЦА РЕШЕНИЯ ЗАДАЧИ ИЗ ТЕОРЕМЫ </a:t>
            </a:r>
            <a:r>
              <a:rPr lang="ru-RU" dirty="0" smtClean="0"/>
              <a:t>РАМСЕЯ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484784"/>
            <a:ext cx="7520940" cy="5112567"/>
          </a:xfrm>
        </p:spPr>
        <p:txBody>
          <a:bodyPr>
            <a:normAutofit/>
          </a:bodyPr>
          <a:lstStyle/>
          <a:p>
            <a:r>
              <a:rPr lang="ru-RU" sz="1800" b="0" dirty="0" err="1" smtClean="0"/>
              <a:t>Грэму</a:t>
            </a:r>
            <a:r>
              <a:rPr lang="ru-RU" sz="1800" b="0" dirty="0" smtClean="0"/>
              <a:t> не удалось найти ответ для гиперкуба большей размерности.</a:t>
            </a:r>
          </a:p>
          <a:p>
            <a:r>
              <a:rPr lang="ru-RU" sz="1800" dirty="0" smtClean="0"/>
              <a:t>НО!</a:t>
            </a:r>
          </a:p>
          <a:p>
            <a:pPr marL="0" lvl="1" indent="0">
              <a:buNone/>
            </a:pPr>
            <a:r>
              <a:rPr lang="ru-RU" sz="1800" dirty="0" smtClean="0"/>
              <a:t>Оказалось, что решение данной задачи не уходит в бесконечность, </a:t>
            </a:r>
            <a:r>
              <a:rPr lang="ru-RU" sz="1800" dirty="0"/>
              <a:t>а </a:t>
            </a:r>
            <a:r>
              <a:rPr lang="ru-RU" sz="1800" b="1" dirty="0"/>
              <a:t>заканчивается</a:t>
            </a:r>
            <a:r>
              <a:rPr lang="ru-RU" sz="1800" dirty="0"/>
              <a:t> неким очень большим числом, которое и назвали </a:t>
            </a:r>
            <a:endParaRPr lang="ru-RU" sz="1800" dirty="0" smtClean="0"/>
          </a:p>
          <a:p>
            <a:pPr marL="0" lvl="1" indent="0" algn="ctr">
              <a:buNone/>
            </a:pPr>
            <a:r>
              <a:rPr lang="ru-RU" sz="1800" b="1" dirty="0" smtClean="0"/>
              <a:t>"ЧИСЛОМ ГРЭМА«</a:t>
            </a:r>
          </a:p>
          <a:p>
            <a:pPr marL="0" lvl="1" indent="0">
              <a:buNone/>
            </a:pPr>
            <a:r>
              <a:rPr lang="ru-RU" sz="1800" dirty="0"/>
              <a:t>В 1971м году </a:t>
            </a:r>
            <a:r>
              <a:rPr lang="ru-RU" sz="1800" dirty="0" err="1"/>
              <a:t>Грэм</a:t>
            </a:r>
            <a:r>
              <a:rPr lang="ru-RU" sz="1800" dirty="0"/>
              <a:t> доказал, что указанная проблема имеет </a:t>
            </a:r>
            <a:r>
              <a:rPr lang="ru-RU" sz="1800" dirty="0" smtClean="0"/>
              <a:t>решение:</a:t>
            </a:r>
          </a:p>
          <a:p>
            <a:pPr marL="0" lvl="1" indent="0" algn="ctr">
              <a:buNone/>
            </a:pPr>
            <a:r>
              <a:rPr lang="en-US" sz="1800" b="1" dirty="0" smtClean="0"/>
              <a:t>6 &lt; n &lt; G</a:t>
            </a:r>
            <a:r>
              <a:rPr lang="ru-RU" sz="1800" b="1" dirty="0"/>
              <a:t> </a:t>
            </a:r>
            <a:r>
              <a:rPr lang="ru-RU" sz="1800" b="1" dirty="0" smtClean="0"/>
              <a:t>,</a:t>
            </a:r>
          </a:p>
          <a:p>
            <a:pPr marL="0" lvl="1" indent="0">
              <a:buNone/>
            </a:pPr>
            <a:r>
              <a:rPr lang="ru-RU" sz="1800" dirty="0" smtClean="0"/>
              <a:t>где </a:t>
            </a:r>
            <a:r>
              <a:rPr lang="en-US" sz="1800" dirty="0" smtClean="0"/>
              <a:t>G </a:t>
            </a:r>
            <a:r>
              <a:rPr lang="ru-RU" sz="1800" dirty="0" smtClean="0"/>
              <a:t>обозначим за число </a:t>
            </a:r>
            <a:r>
              <a:rPr lang="ru-RU" sz="1800" dirty="0" err="1" smtClean="0"/>
              <a:t>Грэма</a:t>
            </a:r>
            <a:r>
              <a:rPr lang="ru-RU" sz="1800" dirty="0" smtClean="0"/>
              <a:t>.</a:t>
            </a:r>
          </a:p>
          <a:p>
            <a:pPr marL="0" lvl="1" indent="0">
              <a:buNone/>
            </a:pPr>
            <a:r>
              <a:rPr lang="ru-RU" sz="1800" dirty="0"/>
              <a:t>В 2008м году доказательство улучшили, нижнюю границу </a:t>
            </a:r>
            <a:r>
              <a:rPr lang="ru-RU" sz="1800" dirty="0" smtClean="0"/>
              <a:t>подняли:</a:t>
            </a:r>
          </a:p>
          <a:p>
            <a:pPr marL="0" lvl="1" indent="0" algn="ctr">
              <a:buNone/>
            </a:pPr>
            <a:r>
              <a:rPr lang="ru-RU" sz="1800" b="1" dirty="0" smtClean="0"/>
              <a:t>13</a:t>
            </a:r>
            <a:r>
              <a:rPr lang="en-US" sz="1800" b="1" dirty="0" smtClean="0"/>
              <a:t> </a:t>
            </a:r>
            <a:r>
              <a:rPr lang="en-US" sz="1800" b="1" dirty="0"/>
              <a:t>&lt; n &lt; G</a:t>
            </a:r>
            <a:endParaRPr lang="ru-RU" sz="1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3429000"/>
            <a:ext cx="1224136" cy="2880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95936" y="4365104"/>
            <a:ext cx="1224136" cy="2880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62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Стрелочная нотация кнута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49672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ru-RU" sz="1800" dirty="0"/>
              <a:t>В математике </a:t>
            </a:r>
            <a:r>
              <a:rPr lang="ru-RU" sz="1800" b="1" dirty="0"/>
              <a:t>стрелочная </a:t>
            </a:r>
            <a:r>
              <a:rPr lang="ru-RU" sz="1800" b="1" dirty="0" smtClean="0"/>
              <a:t>нотация Кнута</a:t>
            </a:r>
            <a:r>
              <a:rPr lang="ru-RU" sz="1800" dirty="0"/>
              <a:t> — это метод для записи больших чисел, предложенный Дональдом Кнутом в 1976 </a:t>
            </a:r>
            <a:r>
              <a:rPr lang="ru-RU" sz="1800" dirty="0" smtClean="0"/>
              <a:t>году.</a:t>
            </a:r>
          </a:p>
          <a:p>
            <a:pPr marL="0" lvl="1" indent="0">
              <a:buNone/>
            </a:pPr>
            <a:r>
              <a:rPr lang="ru-RU" sz="1800" b="1" dirty="0" smtClean="0"/>
              <a:t>Идея</a:t>
            </a:r>
            <a:r>
              <a:rPr lang="ru-RU" sz="1800" b="0" dirty="0" smtClean="0"/>
              <a:t>: </a:t>
            </a:r>
          </a:p>
          <a:p>
            <a:pPr marL="0" lvl="1" indent="0">
              <a:buNone/>
            </a:pPr>
            <a:r>
              <a:rPr lang="ru-RU" sz="1800" i="1" dirty="0"/>
              <a:t>что умножение может быть представлено как выполненное несколько раз сложение, а возведение в степень — как выполненное несколько раз </a:t>
            </a:r>
            <a:r>
              <a:rPr lang="ru-RU" sz="1800" i="1" dirty="0" smtClean="0"/>
              <a:t>умножение</a:t>
            </a:r>
          </a:p>
          <a:p>
            <a:pPr marL="0" lvl="1" indent="0">
              <a:buNone/>
            </a:pPr>
            <a:endParaRPr lang="ru-RU" sz="1800" b="0" i="1" dirty="0"/>
          </a:p>
          <a:p>
            <a:pPr marL="0" lvl="1" indent="0">
              <a:buNone/>
            </a:pPr>
            <a:endParaRPr lang="ru-RU" sz="1800" i="1" dirty="0" smtClean="0"/>
          </a:p>
          <a:p>
            <a:pPr marL="0" lvl="1" indent="0">
              <a:buNone/>
            </a:pPr>
            <a:endParaRPr lang="ru-RU" sz="1800" b="0" i="1" dirty="0"/>
          </a:p>
          <a:p>
            <a:pPr marL="0" lvl="1" indent="0">
              <a:buNone/>
            </a:pPr>
            <a:endParaRPr lang="ru-RU" sz="1800" i="1" dirty="0" smtClean="0"/>
          </a:p>
          <a:p>
            <a:pPr marL="0" lvl="1" indent="0">
              <a:buNone/>
            </a:pPr>
            <a:r>
              <a:rPr lang="ru-RU" sz="1800" i="1" dirty="0" smtClean="0"/>
              <a:t>Пример:</a:t>
            </a:r>
            <a:endParaRPr lang="ru-RU" sz="1800" b="0" i="1" dirty="0"/>
          </a:p>
        </p:txBody>
      </p:sp>
      <p:pic>
        <p:nvPicPr>
          <p:cNvPr id="4" name="Рисунок 3" descr="&#10;  \begin{matrix}&#10;   a\uparrow b= a^b = &amp; \underbrace{a\times a\times\dots\times a}\\&#10;   &amp; b\mbox{ copies of }a&#10;  \end{matrix} &#10; 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33700"/>
            <a:ext cx="4680520" cy="9993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&#10;  \begin{matrix}&#10;   4\uparrow 3= 4^3 = &amp; \underbrace{4\times 4\times 4} &amp; = &amp; 64\\&#10;   &amp; 3\mbox{ copies of }4&#10;  \end{matrix} &#10; 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9" y="4808893"/>
            <a:ext cx="4608512" cy="924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073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2807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sz="1800" dirty="0" err="1" smtClean="0"/>
              <a:t>Тетрация</a:t>
            </a:r>
            <a:r>
              <a:rPr lang="ru-RU" sz="1800" b="0" dirty="0" smtClean="0"/>
              <a:t> (степенная башня):</a:t>
            </a:r>
          </a:p>
          <a:p>
            <a:endParaRPr lang="ru-RU" sz="1800" b="0" dirty="0"/>
          </a:p>
          <a:p>
            <a:endParaRPr lang="ru-RU" sz="1800" b="0" dirty="0" smtClean="0"/>
          </a:p>
          <a:p>
            <a:endParaRPr lang="ru-RU" sz="1800" b="0" dirty="0" smtClean="0"/>
          </a:p>
          <a:p>
            <a:r>
              <a:rPr lang="ru-RU" sz="1800" b="0" i="1" dirty="0" smtClean="0"/>
              <a:t>Пример:</a:t>
            </a:r>
          </a:p>
          <a:p>
            <a:endParaRPr lang="ru-RU" sz="1800" b="0" i="1" dirty="0"/>
          </a:p>
          <a:p>
            <a:endParaRPr lang="ru-RU" sz="1800" b="0" i="1" dirty="0" smtClean="0"/>
          </a:p>
          <a:p>
            <a:r>
              <a:rPr lang="ru-RU" sz="1800" dirty="0" err="1" smtClean="0"/>
              <a:t>Пентация</a:t>
            </a:r>
            <a:r>
              <a:rPr lang="ru-RU" sz="1800" b="0" dirty="0" smtClean="0"/>
              <a:t> (повторяющаяся </a:t>
            </a:r>
            <a:r>
              <a:rPr lang="ru-RU" sz="1800" b="0" dirty="0" err="1" smtClean="0"/>
              <a:t>тетрация</a:t>
            </a:r>
            <a:r>
              <a:rPr lang="ru-RU" sz="1800" b="0" dirty="0" smtClean="0"/>
              <a:t>):</a:t>
            </a:r>
          </a:p>
          <a:p>
            <a:endParaRPr lang="ru-RU" sz="1800" b="0" dirty="0"/>
          </a:p>
          <a:p>
            <a:endParaRPr lang="ru-RU" sz="1800" b="0" dirty="0" smtClean="0"/>
          </a:p>
          <a:p>
            <a:r>
              <a:rPr lang="ru-RU" sz="1800" b="0" i="1" dirty="0"/>
              <a:t>Пример:</a:t>
            </a:r>
          </a:p>
          <a:p>
            <a:endParaRPr lang="ru-RU" sz="1800" b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Стрелочная нотация кнута</a:t>
            </a:r>
          </a:p>
        </p:txBody>
      </p:sp>
      <p:pic>
        <p:nvPicPr>
          <p:cNvPr id="4" name="Рисунок 3" descr="&#10;  \begin{matrix}&#10;   a\uparrow\uparrow\uparrow b= &amp;&#10;    \underbrace{a_{}\uparrow\uparrow (a\uparrow\uparrow(\dots\uparrow\uparrow a))}\\&#10;    &amp; b\,\mbox{ copies of }a&#10;  \end{matrix}&#10; 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549" y="4134371"/>
            <a:ext cx="4026877" cy="74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3\uparrow\uparrow\uparrow2 = 3\uparrow\uparrow3 = 3^{3^3} = 3^{27}=7~625~597~484~987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105"/>
          <a:stretch/>
        </p:blipFill>
        <p:spPr bwMode="auto">
          <a:xfrm>
            <a:off x="1004445" y="5291262"/>
            <a:ext cx="2199403" cy="441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&#10;  \begin{matrix}&#10;   a\uparrow\uparrow b &amp; = {\ ^{b}a}  = &amp; \underbrace{a^{a^{{}^{.\,^{.\,^{.\,^a}}}}}} &amp; &#10;   = &amp; \underbrace{a\uparrow (a\uparrow(\dots\uparrow a))} &#10;\\  &#10;    &amp; &amp; b\,\mbox{ copies of }a&#10;    &amp; &amp; b\,\mbox{ copies of }a&#10;  \end{matrix}&#10; 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148" y="1412776"/>
            <a:ext cx="6711196" cy="936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&#10;  \begin{matrix}&#10;   4\uparrow\uparrow 3 &amp; = {\ ^{3}4}  = &amp; \underbrace{4^{4^4}} &amp; &#10;   = &amp; \underbrace{4\uparrow (4\uparrow 4)} &amp; = &amp; 4^{256} \approx 1.3\times 10^{154}&#10;\\  &#10;    &amp; &amp; 3\mbox{ copies of }4&#10;    &amp; &amp; 3\mbox{ copies of }4&#10;  \end{matrix} &#10; 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549" y="2991308"/>
            <a:ext cx="7418530" cy="72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003" y="5291262"/>
            <a:ext cx="4857381" cy="504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07"/>
          <a:stretch/>
        </p:blipFill>
        <p:spPr bwMode="auto">
          <a:xfrm>
            <a:off x="1013549" y="5795316"/>
            <a:ext cx="3380984" cy="482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842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Представление числа </a:t>
            </a:r>
            <a:r>
              <a:rPr lang="ru-RU" dirty="0" err="1" smtClean="0"/>
              <a:t>грэма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352708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ru-RU" sz="1800" b="0" dirty="0"/>
              <a:t>При использовании Стрелочной нотации Кнута число </a:t>
            </a:r>
            <a:r>
              <a:rPr lang="ru-RU" sz="1800" b="0" dirty="0" err="1"/>
              <a:t>Грэма</a:t>
            </a:r>
            <a:r>
              <a:rPr lang="ru-RU" sz="1800" b="0" dirty="0"/>
              <a:t> </a:t>
            </a:r>
            <a:r>
              <a:rPr lang="ru-RU" sz="1800" b="0" i="1" dirty="0"/>
              <a:t>G</a:t>
            </a:r>
            <a:r>
              <a:rPr lang="ru-RU" sz="1800" b="0" dirty="0"/>
              <a:t> может быть записано </a:t>
            </a:r>
            <a:r>
              <a:rPr lang="ru-RU" sz="1800" b="0" dirty="0" smtClean="0"/>
              <a:t>как:</a:t>
            </a:r>
          </a:p>
          <a:p>
            <a:pPr marL="0" lvl="1" indent="0">
              <a:buNone/>
            </a:pPr>
            <a:endParaRPr lang="ru-RU" sz="1800" dirty="0"/>
          </a:p>
          <a:p>
            <a:pPr marL="0" lvl="1" indent="0">
              <a:buNone/>
            </a:pPr>
            <a:endParaRPr lang="ru-RU" sz="1800" b="0" dirty="0" smtClean="0"/>
          </a:p>
          <a:p>
            <a:pPr marL="0" lvl="1" indent="0">
              <a:buNone/>
            </a:pPr>
            <a:endParaRPr lang="ru-RU" sz="1800" dirty="0"/>
          </a:p>
          <a:p>
            <a:pPr marL="0" lvl="1" indent="0">
              <a:buNone/>
            </a:pPr>
            <a:endParaRPr lang="ru-RU" sz="1800" b="0" dirty="0" smtClean="0"/>
          </a:p>
          <a:p>
            <a:pPr marL="0" lvl="1" indent="0">
              <a:buNone/>
            </a:pPr>
            <a:endParaRPr lang="ru-RU" sz="1800" dirty="0"/>
          </a:p>
          <a:p>
            <a:pPr marL="0" lvl="1" indent="0">
              <a:buNone/>
            </a:pPr>
            <a:endParaRPr lang="ru-RU" sz="1800" b="0" dirty="0" smtClean="0"/>
          </a:p>
          <a:p>
            <a:pPr marL="0" lvl="1" indent="0">
              <a:buNone/>
            </a:pPr>
            <a:endParaRPr lang="ru-RU" sz="1800" dirty="0"/>
          </a:p>
          <a:p>
            <a:pPr marL="0" lvl="1" indent="0">
              <a:buNone/>
            </a:pPr>
            <a:r>
              <a:rPr lang="ru-RU" sz="1800" b="0" dirty="0" smtClean="0"/>
              <a:t>количество</a:t>
            </a:r>
            <a:r>
              <a:rPr lang="ru-RU" sz="1800" b="0" dirty="0"/>
              <a:t> стрелок в каждом слое, начиная с верхнего, определяется числом в следующем слое, то есть</a:t>
            </a:r>
          </a:p>
          <a:p>
            <a:pPr marL="0" lvl="1" indent="0">
              <a:buNone/>
            </a:pPr>
            <a:endParaRPr lang="ru-RU" sz="1800" b="0" dirty="0" smtClean="0"/>
          </a:p>
          <a:p>
            <a:pPr marL="0" lvl="1" indent="0">
              <a:buNone/>
            </a:pPr>
            <a:endParaRPr lang="ru-RU" sz="1800" b="0" dirty="0" smtClean="0"/>
          </a:p>
          <a:p>
            <a:pPr marL="0" lvl="1" indent="0">
              <a:buNone/>
            </a:pPr>
            <a:endParaRPr lang="ru-RU" sz="1800" b="0" dirty="0" smtClean="0"/>
          </a:p>
          <a:p>
            <a:pPr marL="0" lvl="1" indent="0">
              <a:buNone/>
            </a:pPr>
            <a:r>
              <a:rPr lang="ru-RU" sz="1800" b="0" dirty="0" smtClean="0"/>
              <a:t>где</a:t>
            </a:r>
            <a:r>
              <a:rPr lang="ru-RU" sz="1800" b="0" dirty="0"/>
              <a:t>  </a:t>
            </a:r>
          </a:p>
          <a:p>
            <a:pPr marL="0" lvl="1" indent="0">
              <a:buNone/>
            </a:pPr>
            <a:endParaRPr lang="ru-RU" sz="1800" b="0" dirty="0"/>
          </a:p>
          <a:p>
            <a:endParaRPr lang="ru-RU" sz="1800" b="0" dirty="0"/>
          </a:p>
        </p:txBody>
      </p:sp>
      <p:pic>
        <p:nvPicPr>
          <p:cNvPr id="4" name="Рисунок 3" descr=" &#10;\left. &#10; \begin{matrix} &#10;  G &amp;=&amp;3 \underbrace{\uparrow \uparrow \cdots \cdots \cdots \cdots \cdots \uparrow}3 \\&#10;    &amp; &amp;3 \underbrace{\uparrow \uparrow \cdots \cdots \cdots \cdots \uparrow}3 \\ &#10;    &amp; &amp; \underbrace{\qquad \;\; \vdots \qquad\;\;} \\ &#10;    &amp; &amp;3 \underbrace{\uparrow \uparrow \cdots \cdot \cdot \uparrow}3 \\&#10;    &amp; &amp;3 \uparrow \uparrow \uparrow \uparrow3&#10; \end{matrix} &#10;\right \} \text {64 layers}&#10;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85"/>
          <a:stretch/>
        </p:blipFill>
        <p:spPr bwMode="auto">
          <a:xfrm>
            <a:off x="1979712" y="1700808"/>
            <a:ext cx="4032448" cy="225035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940152" y="2596842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слоя</a:t>
            </a:r>
            <a:endParaRPr lang="ru-RU" sz="2000" dirty="0"/>
          </a:p>
        </p:txBody>
      </p:sp>
      <p:pic>
        <p:nvPicPr>
          <p:cNvPr id="6" name="Рисунок 5" descr="G = g_{64},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363" y="4598252"/>
            <a:ext cx="1300919" cy="360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g_1 = 3 \uparrow \uparrow \uparrow \uparrow 3,\  g_n = 3 \uparrow ^{g_{n-1}}3,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990" y="5313560"/>
            <a:ext cx="3724073" cy="378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26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66058" y="4365104"/>
            <a:ext cx="756174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Получаем: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Масштаб числа </a:t>
            </a:r>
            <a:r>
              <a:rPr lang="ru-RU" dirty="0" err="1" smtClean="0"/>
              <a:t>грэма</a:t>
            </a:r>
            <a:endParaRPr lang="ru-RU" dirty="0"/>
          </a:p>
        </p:txBody>
      </p:sp>
      <p:pic>
        <p:nvPicPr>
          <p:cNvPr id="4" name="Объект 3" descr=" &#10;g_1 &#10;= 3 \uparrow \uparrow \uparrow \uparrow 3 &#10;= 3 \uparrow \uparrow \uparrow (3 \uparrow \uparrow \uparrow 3) &#10;= 3 \uparrow\uparrow \Bigl(3 \uparrow\uparrow \bigl(3 \uparrow\uparrow \ \dots \ (3 \uparrow\uparrow 3) \dots \bigr)\Bigr)&#10;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" y="1556792"/>
            <a:ext cx="7632848" cy="571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3 \uparrow \uparrow \uparrow 3 \ = \ 3 \uparrow \uparrow (3 \uparrow \uparrow 3)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17" y="2306802"/>
            <a:ext cx="3441659" cy="360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3 \uparrow\uparrow X \ = \ 3 \uparrow \Bigl(3 \uparrow \bigl(3 \uparrow \dots (3 \uparrow 3) \dots \bigr)\Bigr) \ = \ 3^{3^{\cdot^{\cdot^{\cdot^{3}}}}}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30" y="2486822"/>
            <a:ext cx="5345128" cy="708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g_1 = 3 \uparrow\uparrow (3 \uparrow\uparrow (3 \uparrow\uparrow \ \dots \ (3 \uparrow\uparrow 3) \dots ))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488" y="3195030"/>
            <a:ext cx="4648919" cy="388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3 \uparrow \uparrow (3 \uparrow \uparrow 3)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509" y="3948677"/>
            <a:ext cx="1796207" cy="388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&#10;g_1 = &#10;  \left. &#10;    \begin{matrix}3^{3^{\cdot^{\cdot^{\cdot^{\cdot^{3}}}}}}\end{matrix}&#10;  \right \} &#10;  \left. &#10;    \begin{matrix}3^{3^{\cdot^{\cdot^{\cdot^{3}}}}}\end{matrix}&#10;  \right \}&#10;    \dots &#10;  \left. &#10;    \begin{matrix}3^{3^3}\end{matrix}&#10;  \right \}&#10;    3&#10;  \quad 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006" y="4577009"/>
            <a:ext cx="4776754" cy="86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 \quad &#10;  \left. &#10;    \begin{matrix}3^{3^{\cdot^{\cdot^{\cdot^{3}}}}}\end{matrix}&#10;  \right \}&#10;  \left. &#10;    \begin{matrix}3^{3^3}\end{matrix}&#10;  \right \}&#10;    3&#10;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458" y="5676349"/>
            <a:ext cx="2088232" cy="7200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Левая фигурная скобка 10"/>
          <p:cNvSpPr/>
          <p:nvPr/>
        </p:nvSpPr>
        <p:spPr>
          <a:xfrm rot="16200000">
            <a:off x="3720777" y="1647108"/>
            <a:ext cx="298664" cy="417059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Левая фигурная скобка 12"/>
          <p:cNvSpPr/>
          <p:nvPr/>
        </p:nvSpPr>
        <p:spPr>
          <a:xfrm rot="16200000">
            <a:off x="4016224" y="3438387"/>
            <a:ext cx="316132" cy="398557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17871" y="1268760"/>
            <a:ext cx="3900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Первый слой в представлении числа: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865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1530" y="2636912"/>
            <a:ext cx="7520940" cy="54864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28401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302</TotalTime>
  <Words>406</Words>
  <Application>Microsoft Office PowerPoint</Application>
  <PresentationFormat>Экран (4:3)</PresentationFormat>
  <Paragraphs>93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Углы</vt:lpstr>
      <vt:lpstr>Число Грэма</vt:lpstr>
      <vt:lpstr>Бесконечная математика</vt:lpstr>
      <vt:lpstr>Что такое «много»</vt:lpstr>
      <vt:lpstr>сознательные 10n</vt:lpstr>
      <vt:lpstr>В поисках числа грэма</vt:lpstr>
      <vt:lpstr>Теория расмея</vt:lpstr>
      <vt:lpstr>задача</vt:lpstr>
      <vt:lpstr>ЧИСЛО ГРЭМА КАК ВЕРХНЯЯ ГРАНИЦА РЕШЕНИЯ ЗАДАЧИ ИЗ ТЕОРЕМЫ РАМСЕЯ</vt:lpstr>
      <vt:lpstr>Стрелочная нотация кнута</vt:lpstr>
      <vt:lpstr>Стрелочная нотация кнута</vt:lpstr>
      <vt:lpstr>Представление числа грэма</vt:lpstr>
      <vt:lpstr>Масштаб числа грэма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Число Грэма</dc:title>
  <dc:creator>adminka</dc:creator>
  <cp:lastModifiedBy>Gala</cp:lastModifiedBy>
  <cp:revision>26</cp:revision>
  <dcterms:created xsi:type="dcterms:W3CDTF">2016-04-21T16:05:09Z</dcterms:created>
  <dcterms:modified xsi:type="dcterms:W3CDTF">2016-05-11T19:23:08Z</dcterms:modified>
</cp:coreProperties>
</file>