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4"/>
  </p:notes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86CCF0"/>
    <a:srgbClr val="33ECFF"/>
    <a:srgbClr val="774D65"/>
    <a:srgbClr val="009FB0"/>
    <a:srgbClr val="49353F"/>
    <a:srgbClr val="777C84"/>
    <a:srgbClr val="86CCFD"/>
  </p:clrMru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8" autoAdjust="0"/>
    <p:restoredTop sz="94660"/>
  </p:normalViewPr>
  <p:slideViewPr>
    <p:cSldViewPr>
      <p:cViewPr varScale="1">
        <p:scale>
          <a:sx n="86" d="100"/>
          <a:sy n="86" d="100"/>
        </p:scale>
        <p:origin x="-14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660C16B-E3F6-4EB8-B4E3-38960F879826}" type="datetimeFigureOut">
              <a:rPr lang="ru-RU"/>
              <a:pPr>
                <a:defRPr/>
              </a:pPr>
              <a:t>21 апреля 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73FA9E8-CF05-471B-B9F8-D8A4260E21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482F11-0B39-42F0-828E-BBB72487391B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9719CE-09AD-4B94-8056-B51AE1A66001}" type="datetimeFigureOut">
              <a:rPr lang="ru-RU"/>
              <a:pPr>
                <a:defRPr/>
              </a:pPr>
              <a:t>21 апреля 2011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81C5A2-7873-41B9-AF4B-A8444C3F75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5D093-078E-453E-911F-6B58788E103A}" type="datetimeFigureOut">
              <a:rPr lang="ru-RU"/>
              <a:pPr>
                <a:defRPr/>
              </a:pPr>
              <a:t>21 апреля 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55B04-5A25-4662-814A-11BB632755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6D90F-01C2-452C-8004-A34376A46A6F}" type="datetimeFigureOut">
              <a:rPr lang="ru-RU"/>
              <a:pPr>
                <a:defRPr/>
              </a:pPr>
              <a:t>21 апреля 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C75BC4-6599-40DD-ACEF-99D813461C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614D2BD-FCEE-4D97-A6E9-0128A39AF9D3}" type="datetimeFigureOut">
              <a:rPr lang="ru-RU"/>
              <a:pPr>
                <a:defRPr/>
              </a:pPr>
              <a:t>21 апреля 2011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1725B10-96E7-45ED-A69D-12A0E5EA1C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678C42-56A1-428E-BB8E-1C8C8AC5DC04}" type="datetimeFigureOut">
              <a:rPr lang="ru-RU"/>
              <a:pPr>
                <a:defRPr/>
              </a:pPr>
              <a:t>21 апреля 2011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6D4094-9827-4EB8-95E2-2A85B1F31E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7484E-F592-4C28-90E4-3E0063D5E142}" type="datetimeFigureOut">
              <a:rPr lang="ru-RU"/>
              <a:pPr>
                <a:defRPr/>
              </a:pPr>
              <a:t>21 апреля 2011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6581F-6851-4789-A5B9-486A46E44E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89E164-9CAE-4E50-AC32-C19E7429DC8C}" type="datetimeFigureOut">
              <a:rPr lang="ru-RU"/>
              <a:pPr>
                <a:defRPr/>
              </a:pPr>
              <a:t>21 апреля 2011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D62FB0-199A-4E34-ABB0-14B020850D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0711617-7159-4368-A641-A369CC1836BF}" type="datetimeFigureOut">
              <a:rPr lang="ru-RU"/>
              <a:pPr>
                <a:defRPr/>
              </a:pPr>
              <a:t>21 апреля 2011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ED2CA6A-0630-4CC9-901D-743CC4239B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C2555-D547-42EB-9975-AB65F7B91139}" type="datetimeFigureOut">
              <a:rPr lang="ru-RU"/>
              <a:pPr>
                <a:defRPr/>
              </a:pPr>
              <a:t>21 апреля 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FF097-75E9-47EF-B7D5-23392330CB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62DBDE8-9115-4144-A170-6DEC744B59A4}" type="datetimeFigureOut">
              <a:rPr lang="ru-RU"/>
              <a:pPr>
                <a:defRPr/>
              </a:pPr>
              <a:t>21 апреля 2011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040EB33-8C2C-4D5B-8D9B-9EABF3D933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D082403-0F36-4DC4-892F-CE58AD7C82C0}" type="datetimeFigureOut">
              <a:rPr lang="ru-RU"/>
              <a:pPr>
                <a:defRPr/>
              </a:pPr>
              <a:t>21 апреля 2011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9383C51-D2A7-4FB5-B698-314A1CE817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3324744-5B36-492A-BCCC-E010B3FC15DD}" type="datetimeFigureOut">
              <a:rPr lang="ru-RU"/>
              <a:pPr>
                <a:defRPr/>
              </a:pPr>
              <a:t>21 апреля 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C6C5543-09B9-4091-9FB2-EA2D9F56A5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1" r:id="rId4"/>
    <p:sldLayoutId id="2147483812" r:id="rId5"/>
    <p:sldLayoutId id="2147483819" r:id="rId6"/>
    <p:sldLayoutId id="2147483813" r:id="rId7"/>
    <p:sldLayoutId id="2147483820" r:id="rId8"/>
    <p:sldLayoutId id="2147483821" r:id="rId9"/>
    <p:sldLayoutId id="2147483814" r:id="rId10"/>
    <p:sldLayoutId id="214748381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4" descr="sozvezdiya-160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556792"/>
            <a:ext cx="8332440" cy="285293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83CCFD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latino Linotype" pitchFamily="18" charset="0"/>
              </a:rPr>
              <a:t>Применение математического метода интерполяции в астрономии</a:t>
            </a:r>
            <a:endParaRPr lang="ru-RU" sz="4000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83CCFD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8313" y="333375"/>
            <a:ext cx="5235575" cy="1371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4000" dirty="0" smtClean="0">
                <a:solidFill>
                  <a:srgbClr val="83CCFD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Презентация на    тему:</a:t>
            </a:r>
            <a:endParaRPr lang="ru-RU" sz="3600" dirty="0">
              <a:solidFill>
                <a:srgbClr val="83CCFD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59686d133e16288c3f565-1600.jpg"/>
          <p:cNvPicPr>
            <a:picLocks noChangeAspect="1"/>
          </p:cNvPicPr>
          <p:nvPr/>
        </p:nvPicPr>
        <p:blipFill>
          <a:blip r:embed="rId3" cstate="print"/>
          <a:srcRect l="12402" t="26983" r="40902" b="15941"/>
          <a:stretch>
            <a:fillRect/>
          </a:stretch>
        </p:blipFill>
        <p:spPr>
          <a:xfrm rot="16200000">
            <a:off x="7559705" y="44501"/>
            <a:ext cx="1628801" cy="1539794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7" name="Минус 6"/>
          <p:cNvSpPr/>
          <p:nvPr/>
        </p:nvSpPr>
        <p:spPr>
          <a:xfrm>
            <a:off x="4500563" y="5157788"/>
            <a:ext cx="5256212" cy="358775"/>
          </a:xfrm>
          <a:prstGeom prst="mathMinus">
            <a:avLst>
              <a:gd name="adj1" fmla="val 11281"/>
            </a:avLst>
          </a:prstGeom>
          <a:solidFill>
            <a:schemeClr val="accent2">
              <a:lumMod val="75000"/>
            </a:schemeClr>
          </a:solidFill>
          <a:ln>
            <a:solidFill>
              <a:srgbClr val="CA1E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83560" y="5445224"/>
            <a:ext cx="3852936" cy="1021556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>
                  <a:solidFill>
                    <a:srgbClr val="7030A0"/>
                  </a:solidFill>
                </a:ln>
                <a:solidFill>
                  <a:schemeClr val="tx2"/>
                </a:solidFill>
              </a:rPr>
              <a:t>Выполнили: студенты гр. 926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>
                  <a:solidFill>
                    <a:srgbClr val="7030A0"/>
                  </a:solidFill>
                </a:ln>
                <a:solidFill>
                  <a:schemeClr val="tx2"/>
                </a:solidFill>
              </a:rPr>
              <a:t>Мальцев Максим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>
                  <a:solidFill>
                    <a:srgbClr val="7030A0"/>
                  </a:solidFill>
                </a:ln>
                <a:solidFill>
                  <a:schemeClr val="tx2"/>
                </a:solidFill>
              </a:rPr>
              <a:t>Козлов Евгений</a:t>
            </a:r>
          </a:p>
        </p:txBody>
      </p:sp>
      <p:sp>
        <p:nvSpPr>
          <p:cNvPr id="9" name="Минус 8"/>
          <p:cNvSpPr/>
          <p:nvPr/>
        </p:nvSpPr>
        <p:spPr>
          <a:xfrm>
            <a:off x="4500563" y="6381750"/>
            <a:ext cx="5256212" cy="360363"/>
          </a:xfrm>
          <a:prstGeom prst="mathMinus">
            <a:avLst>
              <a:gd name="adj1" fmla="val 11281"/>
            </a:avLst>
          </a:prstGeom>
          <a:solidFill>
            <a:schemeClr val="accent2">
              <a:lumMod val="75000"/>
            </a:schemeClr>
          </a:solidFill>
          <a:ln>
            <a:solidFill>
              <a:srgbClr val="CA1E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9ae38b254eeb22cd2be4-16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1456"/>
            <a:ext cx="9159275" cy="686945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79388" y="0"/>
            <a:ext cx="3321050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u="sng" dirty="0">
                <a:solidFill>
                  <a:srgbClr val="274EC9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Применение</a:t>
            </a:r>
            <a:endParaRPr lang="ru-RU" sz="2800" u="sng" dirty="0">
              <a:latin typeface="+mj-lt"/>
            </a:endParaRPr>
          </a:p>
        </p:txBody>
      </p:sp>
      <p:pic>
        <p:nvPicPr>
          <p:cNvPr id="5" name="Рисунок 4" descr="Neues Bild (75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980728"/>
            <a:ext cx="4392487" cy="3844617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7" name="TextBox 6"/>
          <p:cNvSpPr txBox="1"/>
          <p:nvPr/>
        </p:nvSpPr>
        <p:spPr>
          <a:xfrm>
            <a:off x="4788024" y="548680"/>
            <a:ext cx="3923928" cy="6001643"/>
          </a:xfrm>
          <a:prstGeom prst="rect">
            <a:avLst/>
          </a:prstGeom>
          <a:noFill/>
        </p:spPr>
        <p:txBody>
          <a:bodyPr>
            <a:spAutoFit/>
            <a:scene3d>
              <a:camera prst="perspectiveBelow"/>
              <a:lightRig rig="threePt" dir="t"/>
            </a:scene3d>
          </a:bodyPr>
          <a:lstStyle/>
          <a:p>
            <a:pPr algn="ctr">
              <a:defRPr/>
            </a:pPr>
            <a:r>
              <a:rPr lang="ru-RU" sz="24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Звёзды Зета Сети ( </a:t>
            </a:r>
            <a:r>
              <a:rPr lang="ru-RU" sz="2400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Zeta</a:t>
            </a:r>
            <a:r>
              <a:rPr lang="ru-RU" sz="24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 </a:t>
            </a:r>
            <a:r>
              <a:rPr lang="ru-RU" sz="2400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Reticuli</a:t>
            </a:r>
            <a:r>
              <a:rPr lang="ru-RU" sz="24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 ) – звёзды, удаленные от нас на расстояние около 39,5 световых лет. Эти звезды обозначают цифрами 1 и 2 вместо принятых букв А и В. Обе звезды похожи на наше Солнце, а Зета2 Сети даже можно считать ближайшим и одновременно лучшим аналогом или близнецом Солнца в радиусе около 50 световых лет</a:t>
            </a:r>
            <a:r>
              <a:rPr lang="ru-RU" sz="2000" dirty="0">
                <a:solidFill>
                  <a:schemeClr val="accent5">
                    <a:lumMod val="40000"/>
                    <a:lumOff val="60000"/>
                  </a:schemeClr>
                </a:solidFill>
                <a:latin typeface="+mj-lt"/>
              </a:rPr>
              <a:t>.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476375" y="2060575"/>
            <a:ext cx="9350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Zeta2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55875" y="3357563"/>
            <a:ext cx="774700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Zeta1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4" name="Прямоугольная выноска 13"/>
          <p:cNvSpPr/>
          <p:nvPr/>
        </p:nvSpPr>
        <p:spPr>
          <a:xfrm>
            <a:off x="323850" y="4724400"/>
            <a:ext cx="3816350" cy="1657350"/>
          </a:xfrm>
          <a:prstGeom prst="wedgeRectCallout">
            <a:avLst>
              <a:gd name="adj1" fmla="val -23142"/>
              <a:gd name="adj2" fmla="val 73143"/>
            </a:avLst>
          </a:prstGeom>
          <a:solidFill>
            <a:srgbClr val="774D65">
              <a:alpha val="2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В нашей работе параметры </a:t>
            </a:r>
            <a:r>
              <a:rPr lang="en-US" dirty="0"/>
              <a:t>Zeta2 </a:t>
            </a:r>
            <a:r>
              <a:rPr lang="ru-RU" dirty="0"/>
              <a:t>были табличными, посчитаем теперь </a:t>
            </a:r>
            <a:r>
              <a:rPr lang="ru-RU" dirty="0" smtClean="0"/>
              <a:t>светимость </a:t>
            </a:r>
            <a:r>
              <a:rPr lang="ru-RU" dirty="0"/>
              <a:t>звезды </a:t>
            </a:r>
            <a:r>
              <a:rPr lang="en-US" dirty="0"/>
              <a:t>Zeta1 </a:t>
            </a:r>
            <a:r>
              <a:rPr lang="ru-RU" dirty="0"/>
              <a:t>из полученной формулы интерполирования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9ae38b254eeb22cd2be4-16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5275" y="0"/>
            <a:ext cx="9159275" cy="686945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79388" y="0"/>
            <a:ext cx="3321050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u="sng" dirty="0">
                <a:solidFill>
                  <a:srgbClr val="274EC9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Применение</a:t>
            </a:r>
            <a:endParaRPr lang="ru-RU" sz="2800" u="sng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7544" y="1340768"/>
            <a:ext cx="7776864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При известной абсолютной звёздной величине, равной приближённо </a:t>
            </a:r>
            <a:r>
              <a:rPr lang="ru-RU" dirty="0">
                <a:ln>
                  <a:solidFill>
                    <a:srgbClr val="33ECFF"/>
                  </a:solidFill>
                </a:ln>
                <a:solidFill>
                  <a:schemeClr val="bg1">
                    <a:lumMod val="95000"/>
                  </a:schemeClr>
                </a:solidFill>
                <a:latin typeface="+mj-lt"/>
              </a:rPr>
              <a:t>5,1</a:t>
            </a:r>
            <a:r>
              <a:rPr lang="ru-RU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 </a:t>
            </a:r>
          </a:p>
        </p:txBody>
      </p:sp>
      <p:sp>
        <p:nvSpPr>
          <p:cNvPr id="15" name="Стрелка вниз 14"/>
          <p:cNvSpPr/>
          <p:nvPr/>
        </p:nvSpPr>
        <p:spPr>
          <a:xfrm rot="20095180">
            <a:off x="223838" y="1795463"/>
            <a:ext cx="431800" cy="769937"/>
          </a:xfrm>
          <a:prstGeom prst="downArrow">
            <a:avLst>
              <a:gd name="adj1" fmla="val 34700"/>
              <a:gd name="adj2" fmla="val 85699"/>
            </a:avLst>
          </a:prstGeom>
          <a:solidFill>
            <a:srgbClr val="49353F">
              <a:alpha val="30196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683568" y="2204864"/>
            <a:ext cx="504056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Светимость 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Zeta1 </a:t>
            </a:r>
            <a:r>
              <a:rPr lang="ru-RU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будет равна 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~ </a:t>
            </a:r>
            <a:r>
              <a:rPr lang="en-US" dirty="0">
                <a:ln>
                  <a:solidFill>
                    <a:srgbClr val="33ECFF"/>
                  </a:solidFill>
                </a:ln>
                <a:solidFill>
                  <a:schemeClr val="bg1">
                    <a:lumMod val="95000"/>
                  </a:schemeClr>
                </a:solidFill>
                <a:latin typeface="+mj-lt"/>
              </a:rPr>
              <a:t>0.7767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 </a:t>
            </a:r>
            <a:r>
              <a:rPr lang="ru-RU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в единицах относительной светимости Солнца или </a:t>
            </a:r>
            <a:r>
              <a:rPr lang="ru-RU" dirty="0">
                <a:ln>
                  <a:solidFill>
                    <a:srgbClr val="33ECFF"/>
                  </a:solidFill>
                </a:ln>
                <a:solidFill>
                  <a:schemeClr val="bg1">
                    <a:lumMod val="95000"/>
                  </a:schemeClr>
                </a:solidFill>
                <a:latin typeface="+mj-lt"/>
              </a:rPr>
              <a:t>2,9724×10</a:t>
            </a:r>
            <a:r>
              <a:rPr lang="ru-RU" baseline="30000" dirty="0">
                <a:ln>
                  <a:solidFill>
                    <a:srgbClr val="33ECFF"/>
                  </a:solidFill>
                </a:ln>
                <a:solidFill>
                  <a:schemeClr val="bg1">
                    <a:lumMod val="95000"/>
                  </a:schemeClr>
                </a:solidFill>
                <a:latin typeface="+mj-lt"/>
              </a:rPr>
              <a:t>33</a:t>
            </a:r>
            <a:r>
              <a:rPr lang="ru-RU" dirty="0">
                <a:ln>
                  <a:solidFill>
                    <a:srgbClr val="33ECFF"/>
                  </a:solidFill>
                </a:ln>
                <a:solidFill>
                  <a:schemeClr val="bg1">
                    <a:lumMod val="95000"/>
                  </a:schemeClr>
                </a:solidFill>
                <a:latin typeface="+mj-lt"/>
              </a:rPr>
              <a:t> Эрг</a:t>
            </a:r>
            <a:r>
              <a:rPr lang="en-US" dirty="0">
                <a:ln>
                  <a:solidFill>
                    <a:srgbClr val="33ECFF"/>
                  </a:solidFill>
                </a:ln>
                <a:solidFill>
                  <a:schemeClr val="bg1">
                    <a:lumMod val="95000"/>
                  </a:schemeClr>
                </a:solidFill>
                <a:latin typeface="+mj-lt"/>
              </a:rPr>
              <a:t>/</a:t>
            </a:r>
            <a:r>
              <a:rPr lang="ru-RU" dirty="0">
                <a:ln>
                  <a:solidFill>
                    <a:srgbClr val="33ECFF"/>
                  </a:solidFill>
                </a:ln>
                <a:solidFill>
                  <a:schemeClr val="bg1">
                    <a:lumMod val="95000"/>
                  </a:schemeClr>
                </a:solidFill>
                <a:latin typeface="+mj-lt"/>
              </a:rPr>
              <a:t>с</a:t>
            </a:r>
          </a:p>
        </p:txBody>
      </p:sp>
      <p:sp>
        <p:nvSpPr>
          <p:cNvPr id="19" name="Прямоугольник с одним скругленным углом 18"/>
          <p:cNvSpPr/>
          <p:nvPr/>
        </p:nvSpPr>
        <p:spPr>
          <a:xfrm>
            <a:off x="5219700" y="3213100"/>
            <a:ext cx="3168650" cy="503238"/>
          </a:xfrm>
          <a:prstGeom prst="round1Rect">
            <a:avLst>
              <a:gd name="adj" fmla="val 50000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430838" y="3213100"/>
            <a:ext cx="3713162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u="sng" dirty="0">
                <a:solidFill>
                  <a:srgbClr val="274EC9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Интересные факты</a:t>
            </a:r>
            <a:endParaRPr lang="ru-RU" sz="2000" dirty="0">
              <a:latin typeface="+mj-lt"/>
            </a:endParaRPr>
          </a:p>
        </p:txBody>
      </p:sp>
      <p:pic>
        <p:nvPicPr>
          <p:cNvPr id="20" name="Рисунок 19" descr="zet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48264" y="4005064"/>
            <a:ext cx="1905000" cy="223520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2" name="Пятиугольник 21"/>
          <p:cNvSpPr/>
          <p:nvPr/>
        </p:nvSpPr>
        <p:spPr>
          <a:xfrm>
            <a:off x="395288" y="4005263"/>
            <a:ext cx="6192837" cy="2592387"/>
          </a:xfrm>
          <a:prstGeom prst="homePlate">
            <a:avLst>
              <a:gd name="adj" fmla="val 38100"/>
            </a:avLst>
          </a:prstGeom>
          <a:solidFill>
            <a:srgbClr val="774D65">
              <a:alpha val="30196"/>
            </a:srgb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323850" y="4076700"/>
            <a:ext cx="5616575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Главную известность звезды Зета Сети  получили благодаря предположениям и даже свидетельствам того, что звезды являются родиной некоторой высокоразвитой цивилизации инопланетян, неоднократно посещавших Землю. Доказать или опровергнуть данный факт практически невозможно… </a:t>
            </a:r>
          </a:p>
          <a:p>
            <a:pPr>
              <a:defRPr/>
            </a:pPr>
            <a:r>
              <a:rPr lang="ru-RU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Пока что </a:t>
            </a:r>
          </a:p>
        </p:txBody>
      </p:sp>
      <p:pic>
        <p:nvPicPr>
          <p:cNvPr id="23" name="Рисунок 22" descr="1243103953_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72883" y="0"/>
            <a:ext cx="2071117" cy="2071117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1" descr="29ae38b254eeb22cd2be4-160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P10309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16632"/>
            <a:ext cx="3653347" cy="648072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6516688" y="981075"/>
            <a:ext cx="1992312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200" u="sng" dirty="0">
                <a:solidFill>
                  <a:srgbClr val="274EC9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Конец</a:t>
            </a:r>
            <a:endParaRPr lang="ru-RU" sz="3200" dirty="0"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51500" y="1557338"/>
            <a:ext cx="3367088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u="sng" dirty="0">
                <a:solidFill>
                  <a:srgbClr val="274EC9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Спасибо за внимание</a:t>
            </a:r>
            <a:endParaRPr lang="ru-RU" sz="2400" dirty="0">
              <a:latin typeface="+mj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1" descr="sozvezdiya-160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79388" y="0"/>
            <a:ext cx="2879725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u="sng" dirty="0">
                <a:solidFill>
                  <a:srgbClr val="274EC9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Введение</a:t>
            </a:r>
            <a:endParaRPr lang="ru-RU" sz="3200" u="sng" dirty="0">
              <a:latin typeface="+mn-lt"/>
              <a:cs typeface="+mn-cs"/>
            </a:endParaRPr>
          </a:p>
        </p:txBody>
      </p:sp>
      <p:pic>
        <p:nvPicPr>
          <p:cNvPr id="4" name="Рисунок 3" descr="3ae9421000066aa2d44a638e389dc498.png"/>
          <p:cNvPicPr>
            <a:picLocks noChangeAspect="1"/>
          </p:cNvPicPr>
          <p:nvPr/>
        </p:nvPicPr>
        <p:blipFill>
          <a:blip r:embed="rId3" cstate="print">
            <a:lum bright="-20000" contrast="20000"/>
          </a:blip>
          <a:stretch>
            <a:fillRect/>
          </a:stretch>
        </p:blipFill>
        <p:spPr>
          <a:xfrm>
            <a:off x="3276600" y="1484313"/>
            <a:ext cx="2659063" cy="6492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221" name="TextBox 5"/>
          <p:cNvSpPr txBox="1">
            <a:spLocks noChangeArrowheads="1"/>
          </p:cNvSpPr>
          <p:nvPr/>
        </p:nvSpPr>
        <p:spPr bwMode="auto">
          <a:xfrm>
            <a:off x="250825" y="908050"/>
            <a:ext cx="6124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274EC9"/>
                </a:solidFill>
                <a:latin typeface="Century Schoolbook" pitchFamily="18" charset="0"/>
              </a:rPr>
              <a:t>В этой работе мы исследуем следующую зависимость: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5288" y="2276475"/>
            <a:ext cx="3889375" cy="4392613"/>
          </a:xfrm>
          <a:prstGeom prst="roundRect">
            <a:avLst/>
          </a:prstGeom>
          <a:solidFill>
            <a:srgbClr val="241C62">
              <a:alpha val="76863"/>
            </a:srgb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Где </a:t>
            </a:r>
            <a:r>
              <a:rPr lang="en-US" dirty="0"/>
              <a:t>L – </a:t>
            </a:r>
            <a:r>
              <a:rPr lang="ru-RU" dirty="0"/>
              <a:t>светимость исследуемой звезды (энергия излучения, испускаемого по всем направлениям за единицу времени),</a:t>
            </a:r>
            <a:r>
              <a:rPr lang="en-US" dirty="0"/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L</a:t>
            </a:r>
            <a:r>
              <a:rPr lang="en-US" baseline="-25000" dirty="0"/>
              <a:t>O</a:t>
            </a:r>
            <a:r>
              <a:rPr lang="en-US" dirty="0"/>
              <a:t> – </a:t>
            </a:r>
            <a:r>
              <a:rPr lang="ru-RU" dirty="0"/>
              <a:t>известная светимость Солнца, равная 3,827×10</a:t>
            </a:r>
            <a:r>
              <a:rPr lang="ru-RU" baseline="30000" dirty="0"/>
              <a:t>26</a:t>
            </a:r>
            <a:r>
              <a:rPr lang="ru-RU" dirty="0"/>
              <a:t> Вт или 3,827×10</a:t>
            </a:r>
            <a:r>
              <a:rPr lang="ru-RU" baseline="30000" dirty="0"/>
              <a:t>33</a:t>
            </a:r>
            <a:r>
              <a:rPr lang="ru-RU" dirty="0"/>
              <a:t> Эрг</a:t>
            </a:r>
            <a:r>
              <a:rPr lang="en-US" dirty="0"/>
              <a:t>/</a:t>
            </a:r>
            <a:r>
              <a:rPr lang="ru-RU" dirty="0"/>
              <a:t>с. Она используется астрономами для представления светимости звёзд относительно Солнца.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859338" y="2276475"/>
            <a:ext cx="3889375" cy="4392613"/>
          </a:xfrm>
          <a:prstGeom prst="roundRect">
            <a:avLst/>
          </a:prstGeom>
          <a:solidFill>
            <a:srgbClr val="241C62">
              <a:alpha val="76863"/>
            </a:srgb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Где М – абсолютная звёздная величина исследуемого светила.</a:t>
            </a:r>
            <a:r>
              <a:rPr lang="en-US" dirty="0"/>
              <a:t> </a:t>
            </a:r>
            <a:endParaRPr lang="ru-RU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М</a:t>
            </a:r>
            <a:r>
              <a:rPr lang="en-US" baseline="-25000" dirty="0"/>
              <a:t>O</a:t>
            </a:r>
            <a:r>
              <a:rPr lang="ru-RU" dirty="0"/>
              <a:t> – известная болометрическая абсолютная звёздная величина Солнца, равная </a:t>
            </a:r>
            <a:r>
              <a:rPr lang="en-US" dirty="0"/>
              <a:t>+4,</a:t>
            </a:r>
            <a:r>
              <a:rPr lang="ru-RU" dirty="0"/>
              <a:t>7</a:t>
            </a:r>
          </a:p>
        </p:txBody>
      </p:sp>
      <p:pic>
        <p:nvPicPr>
          <p:cNvPr id="9" name="Рисунок 8" descr="1243103953_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87208" y="0"/>
            <a:ext cx="1556792" cy="1556792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1" descr="sozvezdiya-160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sun_planet_relt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80528" y="4797152"/>
            <a:ext cx="3101351" cy="2276872"/>
          </a:xfrm>
          <a:prstGeom prst="rect">
            <a:avLst/>
          </a:prstGeom>
          <a:effectLst>
            <a:softEdge rad="635000"/>
          </a:effectLst>
        </p:spPr>
      </p:pic>
      <p:cxnSp>
        <p:nvCxnSpPr>
          <p:cNvPr id="11" name="Прямая соединительная линия 10"/>
          <p:cNvCxnSpPr/>
          <p:nvPr/>
        </p:nvCxnSpPr>
        <p:spPr>
          <a:xfrm>
            <a:off x="2195513" y="5949950"/>
            <a:ext cx="431800" cy="0"/>
          </a:xfrm>
          <a:prstGeom prst="lin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 flipH="1" flipV="1">
            <a:off x="2627313" y="5805488"/>
            <a:ext cx="144462" cy="144462"/>
          </a:xfrm>
          <a:prstGeom prst="lin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2699544" y="5877719"/>
            <a:ext cx="215900" cy="71438"/>
          </a:xfrm>
          <a:prstGeom prst="lin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 flipH="1" flipV="1">
            <a:off x="2807494" y="5841207"/>
            <a:ext cx="215900" cy="144462"/>
          </a:xfrm>
          <a:prstGeom prst="lin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6200000" flipH="1">
            <a:off x="2915444" y="5877719"/>
            <a:ext cx="215900" cy="71438"/>
          </a:xfrm>
          <a:prstGeom prst="lin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 flipH="1" flipV="1">
            <a:off x="3059907" y="5949156"/>
            <a:ext cx="71438" cy="73025"/>
          </a:xfrm>
          <a:prstGeom prst="lin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132138" y="5949950"/>
            <a:ext cx="287337" cy="0"/>
          </a:xfrm>
          <a:prstGeom prst="lin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2195513" y="6237288"/>
            <a:ext cx="431800" cy="0"/>
          </a:xfrm>
          <a:prstGeom prst="lin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 flipH="1" flipV="1">
            <a:off x="2627312" y="6092826"/>
            <a:ext cx="144463" cy="144462"/>
          </a:xfrm>
          <a:prstGeom prst="lin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6200000" flipH="1">
            <a:off x="2699544" y="6165056"/>
            <a:ext cx="215900" cy="71438"/>
          </a:xfrm>
          <a:prstGeom prst="lin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2807494" y="6128544"/>
            <a:ext cx="215900" cy="144462"/>
          </a:xfrm>
          <a:prstGeom prst="lin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16200000" flipH="1">
            <a:off x="2915444" y="6165056"/>
            <a:ext cx="215900" cy="71438"/>
          </a:xfrm>
          <a:prstGeom prst="lin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3132138" y="6237288"/>
            <a:ext cx="287337" cy="0"/>
          </a:xfrm>
          <a:prstGeom prst="lin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2195513" y="6524625"/>
            <a:ext cx="431800" cy="0"/>
          </a:xfrm>
          <a:prstGeom prst="lin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 flipH="1" flipV="1">
            <a:off x="2628106" y="6380957"/>
            <a:ext cx="142875" cy="144462"/>
          </a:xfrm>
          <a:prstGeom prst="lin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16200000" flipH="1">
            <a:off x="2699544" y="6453981"/>
            <a:ext cx="215900" cy="71438"/>
          </a:xfrm>
          <a:prstGeom prst="lin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 flipH="1" flipV="1">
            <a:off x="2807494" y="6417469"/>
            <a:ext cx="215900" cy="144462"/>
          </a:xfrm>
          <a:prstGeom prst="lin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16200000" flipH="1">
            <a:off x="2915444" y="6453981"/>
            <a:ext cx="215900" cy="71438"/>
          </a:xfrm>
          <a:prstGeom prst="lin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 flipH="1" flipV="1">
            <a:off x="3059113" y="6524625"/>
            <a:ext cx="73025" cy="73025"/>
          </a:xfrm>
          <a:prstGeom prst="lin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3132138" y="6524625"/>
            <a:ext cx="287337" cy="0"/>
          </a:xfrm>
          <a:prstGeom prst="lin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3419475" y="5949950"/>
            <a:ext cx="73025" cy="1588"/>
          </a:xfrm>
          <a:prstGeom prst="straightConnector1">
            <a:avLst/>
          </a:prstGeom>
          <a:ln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3348038" y="6237288"/>
            <a:ext cx="144462" cy="1587"/>
          </a:xfrm>
          <a:prstGeom prst="straightConnector1">
            <a:avLst/>
          </a:prstGeom>
          <a:ln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3419475" y="6524625"/>
            <a:ext cx="73025" cy="1588"/>
          </a:xfrm>
          <a:prstGeom prst="straightConnector1">
            <a:avLst/>
          </a:prstGeom>
          <a:ln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179388" y="0"/>
            <a:ext cx="4540250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u="sng" dirty="0">
                <a:solidFill>
                  <a:srgbClr val="274EC9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Элементы теории</a:t>
            </a:r>
            <a:endParaRPr lang="ru-RU" sz="2800" u="sng" dirty="0"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388" y="908050"/>
            <a:ext cx="3097212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274EC9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Светимость звезды</a:t>
            </a:r>
            <a:endParaRPr lang="ru-RU" sz="1600" dirty="0">
              <a:latin typeface="+mn-lt"/>
              <a:cs typeface="+mn-cs"/>
            </a:endParaRPr>
          </a:p>
        </p:txBody>
      </p:sp>
      <p:sp>
        <p:nvSpPr>
          <p:cNvPr id="6" name="4-конечная звезда 5"/>
          <p:cNvSpPr/>
          <p:nvPr/>
        </p:nvSpPr>
        <p:spPr>
          <a:xfrm>
            <a:off x="3348038" y="765175"/>
            <a:ext cx="647700" cy="647700"/>
          </a:xfrm>
          <a:prstGeom prst="star4">
            <a:avLst/>
          </a:prstGeom>
          <a:solidFill>
            <a:schemeClr val="bg1"/>
          </a:solidFill>
          <a:ln>
            <a:solidFill>
              <a:srgbClr val="4636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с одним вырезанным скругленным углом 6"/>
          <p:cNvSpPr/>
          <p:nvPr/>
        </p:nvSpPr>
        <p:spPr>
          <a:xfrm>
            <a:off x="539552" y="1484784"/>
            <a:ext cx="8136904" cy="3672408"/>
          </a:xfrm>
          <a:prstGeom prst="snipRoundRect">
            <a:avLst>
              <a:gd name="adj1" fmla="val 8090"/>
              <a:gd name="adj2" fmla="val 14117"/>
            </a:avLst>
          </a:prstGeom>
          <a:solidFill>
            <a:srgbClr val="241C62">
              <a:alpha val="76078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Это</a:t>
            </a:r>
            <a:r>
              <a:rPr lang="ru-RU" b="1" dirty="0"/>
              <a:t> </a:t>
            </a:r>
            <a:r>
              <a:rPr lang="ru-RU" dirty="0"/>
              <a:t>величина излучаемого звездой </a:t>
            </a:r>
            <a:r>
              <a:rPr lang="ru-RU" dirty="0">
                <a:ln>
                  <a:solidFill>
                    <a:srgbClr val="CA1E3B"/>
                  </a:solidFill>
                </a:ln>
              </a:rPr>
              <a:t>светового потока</a:t>
            </a:r>
            <a:r>
              <a:rPr lang="ru-RU" dirty="0"/>
              <a:t>, заключённого в </a:t>
            </a:r>
            <a:r>
              <a:rPr lang="ru-RU" dirty="0">
                <a:ln>
                  <a:solidFill>
                    <a:srgbClr val="CA1E3B"/>
                  </a:solidFill>
                </a:ln>
              </a:rPr>
              <a:t>единичном телесном угле</a:t>
            </a:r>
            <a:r>
              <a:rPr lang="ru-RU" dirty="0"/>
              <a:t>. Термин «светимость звезды» не соответствует термину «светимость» общей фотометрии. Светимость звезды может относиться как к какой-либо </a:t>
            </a:r>
            <a:r>
              <a:rPr lang="ru-RU" dirty="0">
                <a:ln>
                  <a:solidFill>
                    <a:srgbClr val="CA1E3B"/>
                  </a:solidFill>
                </a:ln>
              </a:rPr>
              <a:t>области спектра звезды </a:t>
            </a:r>
            <a:r>
              <a:rPr lang="ru-RU" dirty="0"/>
              <a:t>(визуальная светимость звезды, фотографическая светимость звезды и т. п.), так и к суммарному её излучению (</a:t>
            </a:r>
            <a:r>
              <a:rPr lang="ru-RU" dirty="0">
                <a:ln>
                  <a:solidFill>
                    <a:srgbClr val="CA1E3B"/>
                  </a:solidFill>
                </a:ln>
              </a:rPr>
              <a:t>болометрическая</a:t>
            </a:r>
            <a:r>
              <a:rPr lang="ru-RU" dirty="0"/>
              <a:t> светимость звезды). Светимость звезды выражается обычно в </a:t>
            </a:r>
            <a:r>
              <a:rPr lang="ru-RU" dirty="0">
                <a:ln>
                  <a:solidFill>
                    <a:srgbClr val="CA1E3B"/>
                  </a:solidFill>
                </a:ln>
              </a:rPr>
              <a:t>единицах светимости Солнца (</a:t>
            </a:r>
            <a:r>
              <a:rPr lang="en-US" dirty="0">
                <a:ln>
                  <a:solidFill>
                    <a:srgbClr val="CA1E3B"/>
                  </a:solidFill>
                </a:ln>
              </a:rPr>
              <a:t>L/ L</a:t>
            </a:r>
            <a:r>
              <a:rPr lang="en-US" baseline="-25000" dirty="0">
                <a:ln>
                  <a:solidFill>
                    <a:srgbClr val="CA1E3B"/>
                  </a:solidFill>
                </a:ln>
              </a:rPr>
              <a:t>O</a:t>
            </a:r>
            <a:r>
              <a:rPr lang="en-US" dirty="0">
                <a:ln>
                  <a:solidFill>
                    <a:srgbClr val="CA1E3B"/>
                  </a:solidFill>
                </a:ln>
              </a:rPr>
              <a:t>)</a:t>
            </a:r>
            <a:r>
              <a:rPr lang="ru-RU" dirty="0"/>
              <a:t>. Наряду с массами, радиусами и поверхностными температурами звёзд, светимости являются важнейшими характеристиками звёзд. Светимость звезды </a:t>
            </a:r>
            <a:r>
              <a:rPr lang="ru-RU" i="1" dirty="0"/>
              <a:t>L</a:t>
            </a:r>
            <a:r>
              <a:rPr lang="ru-RU" dirty="0"/>
              <a:t> связана с абсолютной звёздной величиной </a:t>
            </a:r>
            <a:r>
              <a:rPr lang="ru-RU" i="1" dirty="0"/>
              <a:t>М.</a:t>
            </a:r>
            <a:endParaRPr lang="ru-RU" dirty="0"/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 rot="5400000" flipH="1" flipV="1">
            <a:off x="3059907" y="6236494"/>
            <a:ext cx="71437" cy="73025"/>
          </a:xfrm>
          <a:prstGeom prst="lin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2195513" y="5661025"/>
            <a:ext cx="431800" cy="0"/>
          </a:xfrm>
          <a:prstGeom prst="lin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5400000" flipH="1" flipV="1">
            <a:off x="2627313" y="5516563"/>
            <a:ext cx="144462" cy="144462"/>
          </a:xfrm>
          <a:prstGeom prst="lin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16200000" flipH="1">
            <a:off x="2699544" y="5588794"/>
            <a:ext cx="215900" cy="71438"/>
          </a:xfrm>
          <a:prstGeom prst="lin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5400000" flipH="1" flipV="1">
            <a:off x="2807494" y="5552282"/>
            <a:ext cx="215900" cy="144462"/>
          </a:xfrm>
          <a:prstGeom prst="lin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16200000" flipH="1">
            <a:off x="2915444" y="5588794"/>
            <a:ext cx="215900" cy="71438"/>
          </a:xfrm>
          <a:prstGeom prst="lin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 flipH="1" flipV="1">
            <a:off x="3059907" y="5660231"/>
            <a:ext cx="71438" cy="73025"/>
          </a:xfrm>
          <a:prstGeom prst="lin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3132138" y="5661025"/>
            <a:ext cx="287337" cy="0"/>
          </a:xfrm>
          <a:prstGeom prst="lin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>
            <a:off x="3419475" y="5661025"/>
            <a:ext cx="73025" cy="1588"/>
          </a:xfrm>
          <a:prstGeom prst="straightConnector1">
            <a:avLst/>
          </a:prstGeom>
          <a:ln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Рисунок 42" descr="Безимени-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" contrast="10000"/>
          </a:blip>
          <a:srcRect l="9279"/>
          <a:stretch>
            <a:fillRect/>
          </a:stretch>
        </p:blipFill>
        <p:spPr bwMode="auto">
          <a:xfrm>
            <a:off x="3779838" y="5445125"/>
            <a:ext cx="2376487" cy="1233488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>
            <a:outerShdw dist="38100" dir="2700000" algn="tl" rotWithShape="0">
              <a:srgbClr val="000000">
                <a:alpha val="39999"/>
              </a:srgbClr>
            </a:outerShdw>
          </a:effectLst>
        </p:spPr>
      </p:pic>
      <p:sp>
        <p:nvSpPr>
          <p:cNvPr id="44" name="TextBox 43"/>
          <p:cNvSpPr txBox="1"/>
          <p:nvPr/>
        </p:nvSpPr>
        <p:spPr>
          <a:xfrm>
            <a:off x="3995738" y="5157788"/>
            <a:ext cx="1847850" cy="368300"/>
          </a:xfrm>
          <a:prstGeom prst="rect">
            <a:avLst/>
          </a:prstGeom>
          <a:solidFill>
            <a:srgbClr val="002060">
              <a:alpha val="49020"/>
            </a:srgb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accent2">
                    <a:lumMod val="40000"/>
                    <a:lumOff val="60000"/>
                  </a:schemeClr>
                </a:solidFill>
                <a:latin typeface="+mj-lt"/>
              </a:rPr>
              <a:t>Фотоприемник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1" descr="sozvezdiya-160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79388" y="0"/>
            <a:ext cx="4540250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u="sng" dirty="0">
                <a:solidFill>
                  <a:srgbClr val="274EC9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Элементы теории</a:t>
            </a:r>
            <a:endParaRPr lang="ru-RU" sz="2800" u="sng" dirty="0"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388" y="908050"/>
            <a:ext cx="5472112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274EC9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Абсолютная звёздная величина</a:t>
            </a:r>
            <a:endParaRPr lang="ru-RU" sz="1600" dirty="0">
              <a:latin typeface="+mn-lt"/>
              <a:cs typeface="+mn-cs"/>
            </a:endParaRPr>
          </a:p>
        </p:txBody>
      </p:sp>
      <p:sp>
        <p:nvSpPr>
          <p:cNvPr id="7" name="Прямоугольник с одним вырезанным скругленным углом 6"/>
          <p:cNvSpPr/>
          <p:nvPr/>
        </p:nvSpPr>
        <p:spPr>
          <a:xfrm>
            <a:off x="539750" y="1484313"/>
            <a:ext cx="8135938" cy="4032250"/>
          </a:xfrm>
          <a:prstGeom prst="snipRoundRect">
            <a:avLst>
              <a:gd name="adj1" fmla="val 8090"/>
              <a:gd name="adj2" fmla="val 24771"/>
            </a:avLst>
          </a:prstGeom>
          <a:solidFill>
            <a:srgbClr val="241C62">
              <a:alpha val="76078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 Это звездная величина, которую имело бы данное светило с расстояния 10 парсек (30,8568×10</a:t>
            </a:r>
            <a:r>
              <a:rPr lang="ru-RU" baseline="30000" dirty="0"/>
              <a:t>13</a:t>
            </a:r>
            <a:r>
              <a:rPr lang="ru-RU" dirty="0"/>
              <a:t> км).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 Расстояние в 10 </a:t>
            </a:r>
            <a:r>
              <a:rPr lang="ru-RU" dirty="0" err="1"/>
              <a:t>пк</a:t>
            </a:r>
            <a:r>
              <a:rPr lang="ru-RU" dirty="0"/>
              <a:t> луч света преодолевает за 32 года, 7 месяцев и 6 дней. 1 </a:t>
            </a:r>
            <a:r>
              <a:rPr lang="ru-RU" dirty="0" err="1"/>
              <a:t>пк</a:t>
            </a:r>
            <a:r>
              <a:rPr lang="ru-RU" dirty="0"/>
              <a:t> — за 3,26 года (для сравнения — от Солнца до Земли луч света доходит примерно за 8,31 минуты).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 Что же такое собственно звёздная величина? Звёздная величина — безразмерная числовая характеристика яркости объекта. Обычно рассматривается в применении к небесным телам. Звёздная величина характеризует количество квантов света, дошедшее от рассматриваемого светила до фотоприёмника: таким образом, звёздная величина зависит от физических характеристик объекта (то есть, светимости), от расстояния до него, а также от видимого углового размера, и т. п. </a:t>
            </a:r>
          </a:p>
        </p:txBody>
      </p:sp>
      <p:sp>
        <p:nvSpPr>
          <p:cNvPr id="9" name="7-конечная звезда 8"/>
          <p:cNvSpPr/>
          <p:nvPr/>
        </p:nvSpPr>
        <p:spPr>
          <a:xfrm>
            <a:off x="5076825" y="836613"/>
            <a:ext cx="574675" cy="504825"/>
          </a:xfrm>
          <a:prstGeom prst="star7">
            <a:avLst/>
          </a:prstGeom>
          <a:solidFill>
            <a:schemeClr val="bg1"/>
          </a:solidFill>
          <a:ln>
            <a:solidFill>
              <a:srgbClr val="4636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11188" y="1844675"/>
            <a:ext cx="144462" cy="144463"/>
          </a:xfrm>
          <a:prstGeom prst="ellipse">
            <a:avLst/>
          </a:prstGeom>
          <a:solidFill>
            <a:schemeClr val="accent2"/>
          </a:solidFill>
          <a:ln>
            <a:solidFill>
              <a:srgbClr val="274E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11188" y="2349500"/>
            <a:ext cx="144462" cy="144463"/>
          </a:xfrm>
          <a:prstGeom prst="ellipse">
            <a:avLst/>
          </a:prstGeom>
          <a:solidFill>
            <a:schemeClr val="accent2"/>
          </a:solidFill>
          <a:ln>
            <a:solidFill>
              <a:srgbClr val="274E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11188" y="3213100"/>
            <a:ext cx="144462" cy="144463"/>
          </a:xfrm>
          <a:prstGeom prst="ellipse">
            <a:avLst/>
          </a:prstGeom>
          <a:solidFill>
            <a:schemeClr val="accent2"/>
          </a:solidFill>
          <a:ln>
            <a:solidFill>
              <a:srgbClr val="274E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1" descr="sozvezdiya-160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79388" y="0"/>
            <a:ext cx="4540250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u="sng" dirty="0">
                <a:solidFill>
                  <a:srgbClr val="274EC9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Элементы теории</a:t>
            </a:r>
            <a:endParaRPr lang="ru-RU" sz="2800" u="sng" dirty="0"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388" y="908050"/>
            <a:ext cx="7993062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274EC9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Описание используемого метода интерполирования</a:t>
            </a:r>
            <a:endParaRPr lang="ru-RU" sz="1600" dirty="0">
              <a:latin typeface="+mn-lt"/>
              <a:cs typeface="+mn-cs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0" y="1484313"/>
            <a:ext cx="9144000" cy="1873250"/>
          </a:xfrm>
          <a:prstGeom prst="rect">
            <a:avLst/>
          </a:prstGeom>
          <a:solidFill>
            <a:srgbClr val="241C62">
              <a:alpha val="76863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294" name="TextBox 15"/>
          <p:cNvSpPr txBox="1">
            <a:spLocks noChangeArrowheads="1"/>
          </p:cNvSpPr>
          <p:nvPr/>
        </p:nvSpPr>
        <p:spPr bwMode="auto">
          <a:xfrm>
            <a:off x="179388" y="1557338"/>
            <a:ext cx="8964612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  <a:latin typeface="Century Schoolbook" pitchFamily="18" charset="0"/>
              </a:rPr>
              <a:t>Интерполирование</a:t>
            </a:r>
          </a:p>
          <a:p>
            <a:r>
              <a:rPr lang="ru-RU">
                <a:solidFill>
                  <a:schemeClr val="bg1"/>
                </a:solidFill>
                <a:latin typeface="Century Schoolbook" pitchFamily="18" charset="0"/>
              </a:rPr>
              <a:t>в математике — один из важнейших способов приближенного вычисления. Задача интерполирования заключается в том, чтобы по данным величинам некоторой функции для известных значений переменных независимых (аргументов) найти величину функции для произвольного (обыкновенно промежуточного) значения этих переменных независимых.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0" y="3357563"/>
            <a:ext cx="2627313" cy="1366837"/>
          </a:xfrm>
          <a:prstGeom prst="rect">
            <a:avLst/>
          </a:prstGeom>
          <a:solidFill>
            <a:srgbClr val="241C62">
              <a:alpha val="7882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296" name="TextBox 17"/>
          <p:cNvSpPr txBox="1">
            <a:spLocks noChangeArrowheads="1"/>
          </p:cNvSpPr>
          <p:nvPr/>
        </p:nvSpPr>
        <p:spPr bwMode="auto">
          <a:xfrm>
            <a:off x="179388" y="3429000"/>
            <a:ext cx="26638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  <a:latin typeface="Century Schoolbook" pitchFamily="18" charset="0"/>
              </a:rPr>
              <a:t>В нашей работе мы будем использовать интерполяционную формулу Бесселя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2627313" y="3357563"/>
            <a:ext cx="3744912" cy="1366837"/>
          </a:xfrm>
          <a:prstGeom prst="rect">
            <a:avLst/>
          </a:prstGeom>
          <a:solidFill>
            <a:srgbClr val="241C62">
              <a:alpha val="7882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298" name="Прямоугольник 20"/>
          <p:cNvSpPr>
            <a:spLocks noChangeArrowheads="1"/>
          </p:cNvSpPr>
          <p:nvPr/>
        </p:nvSpPr>
        <p:spPr bwMode="auto">
          <a:xfrm>
            <a:off x="2700338" y="3429000"/>
            <a:ext cx="40322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  <a:latin typeface="Century Schoolbook" pitchFamily="18" charset="0"/>
              </a:rPr>
              <a:t>Ее используют для уплотнения таблиц, т.е для составления таблиц с более мелким шагом.</a:t>
            </a:r>
          </a:p>
        </p:txBody>
      </p:sp>
      <p:pic>
        <p:nvPicPr>
          <p:cNvPr id="12299" name="Рисунок 22" descr="Бессель.jpg"/>
          <p:cNvPicPr>
            <a:picLocks noChangeAspect="1"/>
          </p:cNvPicPr>
          <p:nvPr/>
        </p:nvPicPr>
        <p:blipFill>
          <a:blip r:embed="rId3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6372225" y="3357563"/>
            <a:ext cx="2771775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Прямоугольник 23"/>
          <p:cNvSpPr/>
          <p:nvPr/>
        </p:nvSpPr>
        <p:spPr>
          <a:xfrm>
            <a:off x="0" y="4724400"/>
            <a:ext cx="6372225" cy="2133600"/>
          </a:xfrm>
          <a:prstGeom prst="rect">
            <a:avLst/>
          </a:prstGeom>
          <a:solidFill>
            <a:srgbClr val="241C62">
              <a:alpha val="7882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</a:rPr>
              <a:t>Фридрих Вильгельм Бессель</a:t>
            </a:r>
            <a:r>
              <a:rPr lang="ru-RU" dirty="0">
                <a:solidFill>
                  <a:schemeClr val="bg1"/>
                </a:solidFill>
              </a:rPr>
              <a:t> (нем. </a:t>
            </a:r>
            <a:r>
              <a:rPr lang="ru-RU" i="1" dirty="0" err="1">
                <a:solidFill>
                  <a:schemeClr val="bg1"/>
                </a:solidFill>
              </a:rPr>
              <a:t>Friedrich</a:t>
            </a:r>
            <a:r>
              <a:rPr lang="ru-RU" i="1" dirty="0">
                <a:solidFill>
                  <a:schemeClr val="bg1"/>
                </a:solidFill>
              </a:rPr>
              <a:t> </a:t>
            </a:r>
            <a:r>
              <a:rPr lang="ru-RU" i="1" dirty="0" err="1">
                <a:solidFill>
                  <a:schemeClr val="bg1"/>
                </a:solidFill>
              </a:rPr>
              <a:t>Wilhelm</a:t>
            </a:r>
            <a:r>
              <a:rPr lang="ru-RU" i="1" dirty="0">
                <a:solidFill>
                  <a:schemeClr val="bg1"/>
                </a:solidFill>
              </a:rPr>
              <a:t> </a:t>
            </a:r>
            <a:r>
              <a:rPr lang="ru-RU" i="1" dirty="0" err="1">
                <a:solidFill>
                  <a:schemeClr val="bg1"/>
                </a:solidFill>
              </a:rPr>
              <a:t>Bessel</a:t>
            </a:r>
            <a:r>
              <a:rPr lang="ru-RU" dirty="0">
                <a:solidFill>
                  <a:schemeClr val="bg1"/>
                </a:solidFill>
              </a:rPr>
              <a:t>; 22 июля 1784, </a:t>
            </a:r>
            <a:r>
              <a:rPr lang="ru-RU" dirty="0" err="1">
                <a:solidFill>
                  <a:schemeClr val="bg1"/>
                </a:solidFill>
              </a:rPr>
              <a:t>Минден</a:t>
            </a:r>
            <a:r>
              <a:rPr lang="ru-RU" dirty="0">
                <a:solidFill>
                  <a:schemeClr val="bg1"/>
                </a:solidFill>
              </a:rPr>
              <a:t> — 17 марта 1846, Кёнигсберг) — великий немецкий математик и астроном XIX  века. В его честь названы функции Бесселя и неравенство Бесселя.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1" descr="sozvezdiya-160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274EC9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Формула интерполирования Бесселя</a:t>
            </a:r>
            <a:endParaRPr lang="ru-RU" sz="2000" dirty="0">
              <a:latin typeface="+mn-lt"/>
              <a:cs typeface="+mn-cs"/>
            </a:endParaRPr>
          </a:p>
        </p:txBody>
      </p:sp>
      <p:pic>
        <p:nvPicPr>
          <p:cNvPr id="4" name="Рисунок 3" descr="r_37.gif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bg2">
                <a:lumMod val="7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403648" y="764704"/>
            <a:ext cx="6696744" cy="3762594"/>
          </a:xfrm>
          <a:prstGeom prst="rect">
            <a:avLst/>
          </a:prstGeom>
          <a:ln>
            <a:noFill/>
          </a:ln>
        </p:spPr>
      </p:pic>
      <p:sp>
        <p:nvSpPr>
          <p:cNvPr id="13317" name="Прямоугольник 4"/>
          <p:cNvSpPr>
            <a:spLocks noChangeArrowheads="1"/>
          </p:cNvSpPr>
          <p:nvPr/>
        </p:nvSpPr>
        <p:spPr bwMode="auto">
          <a:xfrm>
            <a:off x="3132138" y="4076700"/>
            <a:ext cx="558006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chemeClr val="bg2">
                    <a:lumMod val="75000"/>
                  </a:schemeClr>
                </a:solidFill>
                <a:latin typeface="Century Schoolbook" pitchFamily="18" charset="0"/>
              </a:rPr>
              <a:t>Остаточный член можно записать в виде:</a:t>
            </a:r>
          </a:p>
        </p:txBody>
      </p:sp>
      <p:pic>
        <p:nvPicPr>
          <p:cNvPr id="6" name="Рисунок 5" descr="r_38.gif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bg2">
                <a:lumMod val="75000"/>
                <a:tint val="45000"/>
                <a:satMod val="400000"/>
              </a:schemeClr>
            </a:duotone>
          </a:blip>
          <a:srcRect r="5376"/>
          <a:stretch>
            <a:fillRect/>
          </a:stretch>
        </p:blipFill>
        <p:spPr>
          <a:xfrm>
            <a:off x="1403648" y="4509120"/>
            <a:ext cx="6696744" cy="1008112"/>
          </a:xfrm>
          <a:prstGeom prst="rect">
            <a:avLst/>
          </a:prstGeom>
        </p:spPr>
      </p:pic>
      <p:sp>
        <p:nvSpPr>
          <p:cNvPr id="13319" name="TextBox 7"/>
          <p:cNvSpPr txBox="1">
            <a:spLocks noChangeArrowheads="1"/>
          </p:cNvSpPr>
          <p:nvPr/>
        </p:nvSpPr>
        <p:spPr bwMode="auto">
          <a:xfrm>
            <a:off x="468313" y="5503863"/>
            <a:ext cx="8351837" cy="135413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chemeClr val="bg2">
                    <a:lumMod val="75000"/>
                  </a:schemeClr>
                </a:solidFill>
                <a:latin typeface="Century Schoolbook" pitchFamily="18" charset="0"/>
              </a:rPr>
              <a:t>Где </a:t>
            </a:r>
            <a:r>
              <a:rPr lang="en-US" sz="1600" dirty="0" err="1">
                <a:solidFill>
                  <a:schemeClr val="bg2">
                    <a:lumMod val="75000"/>
                  </a:schemeClr>
                </a:solidFill>
                <a:latin typeface="Century Schoolbook" pitchFamily="18" charset="0"/>
              </a:rPr>
              <a:t>y</a:t>
            </a:r>
            <a:r>
              <a:rPr lang="en-US" sz="1600" baseline="-25000" dirty="0" err="1">
                <a:solidFill>
                  <a:schemeClr val="bg2">
                    <a:lumMod val="75000"/>
                  </a:schemeClr>
                </a:solidFill>
                <a:latin typeface="Century Schoolbook" pitchFamily="18" charset="0"/>
              </a:rPr>
              <a:t>k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Century Schoolbook" pitchFamily="18" charset="0"/>
              </a:rPr>
              <a:t> </a:t>
            </a:r>
            <a:r>
              <a:rPr lang="ru-RU" sz="1600" dirty="0">
                <a:solidFill>
                  <a:schemeClr val="bg2">
                    <a:lumMod val="75000"/>
                  </a:schemeClr>
                </a:solidFill>
                <a:latin typeface="Century Schoolbook" pitchFamily="18" charset="0"/>
              </a:rPr>
              <a:t>– значения некоторой функции 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Century Schoolbook" pitchFamily="18" charset="0"/>
              </a:rPr>
              <a:t>y</a:t>
            </a:r>
            <a:r>
              <a:rPr lang="ru-RU" sz="1600" dirty="0">
                <a:solidFill>
                  <a:schemeClr val="bg2">
                    <a:lumMod val="75000"/>
                  </a:schemeClr>
                </a:solidFill>
                <a:latin typeface="Century Schoolbook" pitchFamily="18" charset="0"/>
              </a:rPr>
              <a:t>=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Century Schoolbook" pitchFamily="18" charset="0"/>
              </a:rPr>
              <a:t>P</a:t>
            </a:r>
            <a:r>
              <a:rPr lang="ru-RU" sz="1600" dirty="0">
                <a:solidFill>
                  <a:schemeClr val="bg2">
                    <a:lumMod val="75000"/>
                  </a:schemeClr>
                </a:solidFill>
                <a:latin typeface="Century Schoolbook" pitchFamily="18" charset="0"/>
              </a:rPr>
              <a:t>(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Century Schoolbook" pitchFamily="18" charset="0"/>
              </a:rPr>
              <a:t>x</a:t>
            </a:r>
            <a:r>
              <a:rPr lang="ru-RU" sz="1600" dirty="0">
                <a:solidFill>
                  <a:schemeClr val="bg2">
                    <a:lumMod val="75000"/>
                  </a:schemeClr>
                </a:solidFill>
                <a:latin typeface="Century Schoolbook" pitchFamily="18" charset="0"/>
              </a:rPr>
              <a:t>) , соответствующие равностоящим значениям аргумента </a:t>
            </a:r>
            <a:r>
              <a:rPr lang="en-US" sz="1600" dirty="0" err="1">
                <a:solidFill>
                  <a:schemeClr val="bg2">
                    <a:lumMod val="75000"/>
                  </a:schemeClr>
                </a:solidFill>
                <a:latin typeface="Century Schoolbook" pitchFamily="18" charset="0"/>
              </a:rPr>
              <a:t>x</a:t>
            </a:r>
            <a:r>
              <a:rPr lang="en-US" sz="1600" baseline="-25000" dirty="0" err="1">
                <a:solidFill>
                  <a:schemeClr val="bg2">
                    <a:lumMod val="75000"/>
                  </a:schemeClr>
                </a:solidFill>
                <a:latin typeface="Century Schoolbook" pitchFamily="18" charset="0"/>
              </a:rPr>
              <a:t>k</a:t>
            </a:r>
            <a:r>
              <a:rPr lang="en-US" sz="1600" baseline="-25000" dirty="0">
                <a:solidFill>
                  <a:schemeClr val="bg2">
                    <a:lumMod val="75000"/>
                  </a:schemeClr>
                </a:solidFill>
                <a:latin typeface="Century Schoolbook" pitchFamily="18" charset="0"/>
              </a:rPr>
              <a:t> </a:t>
            </a:r>
            <a:r>
              <a:rPr lang="ru-RU" sz="1600" dirty="0">
                <a:solidFill>
                  <a:schemeClr val="bg2">
                    <a:lumMod val="75000"/>
                  </a:schemeClr>
                </a:solidFill>
                <a:latin typeface="Century Schoolbook" pitchFamily="18" charset="0"/>
              </a:rPr>
              <a:t>, ∆</a:t>
            </a:r>
            <a:r>
              <a:rPr lang="en-US" sz="1600" dirty="0" err="1">
                <a:solidFill>
                  <a:schemeClr val="bg2">
                    <a:lumMod val="75000"/>
                  </a:schemeClr>
                </a:solidFill>
                <a:latin typeface="Century Schoolbook" pitchFamily="18" charset="0"/>
              </a:rPr>
              <a:t>y</a:t>
            </a:r>
            <a:r>
              <a:rPr lang="en-US" sz="1600" baseline="-25000" dirty="0" err="1">
                <a:solidFill>
                  <a:schemeClr val="bg2">
                    <a:lumMod val="75000"/>
                  </a:schemeClr>
                </a:solidFill>
                <a:latin typeface="Century Schoolbook" pitchFamily="18" charset="0"/>
              </a:rPr>
              <a:t>k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Century Schoolbook" pitchFamily="18" charset="0"/>
              </a:rPr>
              <a:t> </a:t>
            </a:r>
            <a:r>
              <a:rPr lang="ru-RU" sz="1600" dirty="0">
                <a:solidFill>
                  <a:schemeClr val="bg2">
                    <a:lumMod val="75000"/>
                  </a:schemeClr>
                </a:solidFill>
                <a:latin typeface="Century Schoolbook" pitchFamily="18" charset="0"/>
              </a:rPr>
              <a:t>– разности различных порядков, 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Century Schoolbook" pitchFamily="18" charset="0"/>
              </a:rPr>
              <a:t>x </a:t>
            </a:r>
            <a:r>
              <a:rPr lang="ru-RU" sz="1600" dirty="0">
                <a:solidFill>
                  <a:schemeClr val="bg2">
                    <a:lumMod val="75000"/>
                  </a:schemeClr>
                </a:solidFill>
                <a:latin typeface="Century Schoolbook" pitchFamily="18" charset="0"/>
              </a:rPr>
              <a:t>– подставляемое значение, 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Century Schoolbook" pitchFamily="18" charset="0"/>
              </a:rPr>
              <a:t>x</a:t>
            </a:r>
            <a:r>
              <a:rPr lang="ru-RU" sz="1600" baseline="-25000" dirty="0">
                <a:solidFill>
                  <a:schemeClr val="bg2">
                    <a:lumMod val="75000"/>
                  </a:schemeClr>
                </a:solidFill>
                <a:latin typeface="Century Schoolbook" pitchFamily="18" charset="0"/>
              </a:rPr>
              <a:t>0 </a:t>
            </a:r>
            <a:r>
              <a:rPr lang="ru-RU" sz="1600" dirty="0">
                <a:solidFill>
                  <a:schemeClr val="bg2">
                    <a:lumMod val="75000"/>
                  </a:schemeClr>
                </a:solidFill>
                <a:latin typeface="Century Schoolbook" pitchFamily="18" charset="0"/>
              </a:rPr>
              <a:t>– ближайшее к нему узловое значение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Century Schoolbook" pitchFamily="18" charset="0"/>
              </a:rPr>
              <a:t>, h – </a:t>
            </a:r>
            <a:r>
              <a:rPr lang="ru-RU" sz="1600" dirty="0">
                <a:solidFill>
                  <a:schemeClr val="bg2">
                    <a:lumMod val="75000"/>
                  </a:schemeClr>
                </a:solidFill>
                <a:latin typeface="Century Schoolbook" pitchFamily="18" charset="0"/>
              </a:rPr>
              <a:t>шаг, 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Century Schoolbook" pitchFamily="18" charset="0"/>
              </a:rPr>
              <a:t>n – </a:t>
            </a:r>
            <a:r>
              <a:rPr lang="ru-RU" sz="1600" dirty="0">
                <a:solidFill>
                  <a:schemeClr val="bg2">
                    <a:lumMod val="75000"/>
                  </a:schemeClr>
                </a:solidFill>
                <a:latin typeface="Century Schoolbook" pitchFamily="18" charset="0"/>
              </a:rPr>
              <a:t>набор натуральных чисел.</a:t>
            </a:r>
          </a:p>
          <a:p>
            <a:pPr>
              <a:defRPr/>
            </a:pPr>
            <a:endParaRPr lang="ru-RU" dirty="0"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1" descr="sozvezdiya-160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79388" y="0"/>
            <a:ext cx="8856662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u="sng" dirty="0">
                <a:solidFill>
                  <a:srgbClr val="274EC9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Таблица значений</a:t>
            </a:r>
            <a:endParaRPr lang="ru-RU" sz="2800" u="sng" dirty="0">
              <a:latin typeface="+mn-lt"/>
              <a:cs typeface="+mn-cs"/>
            </a:endParaRPr>
          </a:p>
        </p:txBody>
      </p:sp>
      <p:sp>
        <p:nvSpPr>
          <p:cNvPr id="14340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341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3419475" y="1135063"/>
          <a:ext cx="2304256" cy="5722957"/>
        </p:xfrm>
        <a:graphic>
          <a:graphicData uri="http://schemas.openxmlformats.org/drawingml/2006/table">
            <a:tbl>
              <a:tblPr/>
              <a:tblGrid>
                <a:gridCol w="1152128"/>
                <a:gridCol w="1152128"/>
              </a:tblGrid>
              <a:tr h="2022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4,52</a:t>
                      </a:r>
                      <a:endParaRPr lang="ru-RU" sz="18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1,31</a:t>
                      </a:r>
                      <a:endParaRPr lang="ru-RU" sz="18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</a:tr>
              <a:tr h="15855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4,57</a:t>
                      </a:r>
                      <a:endParaRPr lang="ru-RU" sz="18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1,27</a:t>
                      </a:r>
                      <a:endParaRPr lang="ru-RU" sz="18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</a:tr>
              <a:tr h="15855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4,62</a:t>
                      </a:r>
                      <a:endParaRPr lang="ru-RU" sz="18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1,22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</a:tr>
              <a:tr h="15855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4,67</a:t>
                      </a:r>
                      <a:endParaRPr lang="ru-RU" sz="18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1,16</a:t>
                      </a:r>
                      <a:endParaRPr lang="ru-RU" sz="18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</a:tr>
              <a:tr h="15855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4,72</a:t>
                      </a:r>
                      <a:endParaRPr lang="ru-RU" sz="18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1,12</a:t>
                      </a:r>
                      <a:endParaRPr lang="ru-RU" sz="18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</a:tr>
              <a:tr h="15855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4,77</a:t>
                      </a:r>
                      <a:endParaRPr lang="ru-RU" sz="18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1,07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</a:tr>
              <a:tr h="15855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4,82</a:t>
                      </a:r>
                      <a:endParaRPr lang="ru-RU" sz="18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1,02</a:t>
                      </a:r>
                      <a:endParaRPr lang="ru-RU" sz="18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</a:tr>
              <a:tr h="32776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4,87</a:t>
                      </a:r>
                      <a:endParaRPr lang="ru-RU" sz="18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0,97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</a:tr>
              <a:tr h="26295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4,92</a:t>
                      </a:r>
                      <a:endParaRPr lang="ru-RU" sz="18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0,92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</a:tr>
              <a:tr h="26295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4,97</a:t>
                      </a:r>
                      <a:endParaRPr lang="ru-RU" sz="18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0,88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</a:tr>
              <a:tr h="2859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5,02</a:t>
                      </a:r>
                      <a:endParaRPr lang="ru-RU" sz="18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0,84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</a:tr>
              <a:tr h="19813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5,07</a:t>
                      </a:r>
                      <a:endParaRPr lang="ru-RU" sz="18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0,8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</a:tr>
              <a:tr h="15855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5,12</a:t>
                      </a:r>
                      <a:endParaRPr lang="ru-RU" sz="18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0,76</a:t>
                      </a:r>
                      <a:endParaRPr lang="ru-RU" sz="18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</a:tr>
              <a:tr h="2243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5,17</a:t>
                      </a:r>
                      <a:endParaRPr lang="ru-RU" sz="18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0,72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</a:tr>
              <a:tr h="26295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5,22</a:t>
                      </a:r>
                      <a:endParaRPr lang="ru-RU" sz="18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0,68</a:t>
                      </a:r>
                      <a:endParaRPr lang="ru-RU" sz="18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</a:tr>
              <a:tr h="1821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5,27</a:t>
                      </a:r>
                      <a:endParaRPr lang="ru-RU" sz="18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0,65</a:t>
                      </a:r>
                      <a:endParaRPr lang="ru-RU" sz="18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</a:tr>
              <a:tr h="26295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5,32</a:t>
                      </a:r>
                      <a:endParaRPr lang="ru-RU" sz="18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0,63</a:t>
                      </a:r>
                      <a:endParaRPr lang="ru-RU" sz="18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</a:tr>
              <a:tr h="26295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5,37</a:t>
                      </a:r>
                      <a:endParaRPr lang="ru-RU" sz="18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0,61</a:t>
                      </a:r>
                      <a:endParaRPr lang="ru-RU" sz="18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</a:tr>
              <a:tr h="26671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5,42</a:t>
                      </a:r>
                      <a:endParaRPr lang="ru-RU" sz="18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0,58</a:t>
                      </a:r>
                      <a:endParaRPr lang="ru-RU" sz="18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</a:tr>
              <a:tr h="19889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5,47</a:t>
                      </a:r>
                      <a:endParaRPr lang="ru-RU" sz="18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0,55</a:t>
                      </a:r>
                      <a:endParaRPr lang="ru-RU" sz="18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348038" y="765175"/>
            <a:ext cx="2447925" cy="368300"/>
          </a:xfrm>
          <a:prstGeom prst="rect">
            <a:avLst/>
          </a:prstGeom>
          <a:solidFill>
            <a:srgbClr val="7030A0"/>
          </a:solidFill>
          <a:ln>
            <a:solidFill>
              <a:srgbClr val="86CCFD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FF0000"/>
                </a:solidFill>
                <a:latin typeface="+mj-lt"/>
              </a:rPr>
              <a:t>        </a:t>
            </a:r>
            <a:r>
              <a:rPr lang="en-US" dirty="0">
                <a:solidFill>
                  <a:srgbClr val="8FF4FF"/>
                </a:solidFill>
                <a:latin typeface="+mj-lt"/>
              </a:rPr>
              <a:t>M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              </a:t>
            </a:r>
            <a:r>
              <a:rPr lang="en-US" dirty="0">
                <a:solidFill>
                  <a:srgbClr val="8FF4FF"/>
                </a:solidFill>
                <a:latin typeface="+mj-lt"/>
              </a:rPr>
              <a:t>L</a:t>
            </a:r>
            <a:endParaRPr lang="ru-RU" dirty="0">
              <a:solidFill>
                <a:srgbClr val="8FF4FF"/>
              </a:solidFill>
              <a:latin typeface="+mj-lt"/>
            </a:endParaRPr>
          </a:p>
        </p:txBody>
      </p:sp>
      <p:sp>
        <p:nvSpPr>
          <p:cNvPr id="15" name="Равнобедренный треугольник 14"/>
          <p:cNvSpPr/>
          <p:nvPr/>
        </p:nvSpPr>
        <p:spPr>
          <a:xfrm rot="16200000">
            <a:off x="5706269" y="2223294"/>
            <a:ext cx="4319587" cy="2555875"/>
          </a:xfrm>
          <a:prstGeom prst="triangle">
            <a:avLst>
              <a:gd name="adj" fmla="val 49195"/>
            </a:avLst>
          </a:prstGeom>
          <a:solidFill>
            <a:srgbClr val="BC14CE">
              <a:alpha val="49020"/>
            </a:srgbClr>
          </a:solidFill>
          <a:ln>
            <a:solidFill>
              <a:srgbClr val="33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 rot="5400000">
            <a:off x="-881856" y="2223294"/>
            <a:ext cx="4319587" cy="2555875"/>
          </a:xfrm>
          <a:prstGeom prst="triangle">
            <a:avLst>
              <a:gd name="adj" fmla="val 49450"/>
            </a:avLst>
          </a:prstGeom>
          <a:solidFill>
            <a:srgbClr val="BC14CE">
              <a:alpha val="45098"/>
            </a:srgbClr>
          </a:solidFill>
          <a:ln>
            <a:solidFill>
              <a:srgbClr val="33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15" descr="rabstol_ru_38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64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971550" y="1089025"/>
          <a:ext cx="6840810" cy="5436604"/>
        </p:xfrm>
        <a:graphic>
          <a:graphicData uri="http://schemas.openxmlformats.org/drawingml/2006/table">
            <a:tbl>
              <a:tblPr/>
              <a:tblGrid>
                <a:gridCol w="853861"/>
                <a:gridCol w="853861"/>
                <a:gridCol w="853861"/>
                <a:gridCol w="853861"/>
                <a:gridCol w="853861"/>
                <a:gridCol w="853861"/>
                <a:gridCol w="853861"/>
                <a:gridCol w="863783"/>
              </a:tblGrid>
              <a:tr h="27003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1,31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99CC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99CC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99CC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99CC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99CC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99CC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1,27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-</a:t>
                      </a:r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0,0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4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99CC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99CC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99CC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99CC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1,22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-</a:t>
                      </a:r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0,0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5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-0,01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99CC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99CC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99CC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99CC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99CC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1,16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-</a:t>
                      </a:r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0,0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6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-0,01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99CC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99CC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99CC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1,12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-0,04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0,0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2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0,0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3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0,0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3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99CC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99CC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99CC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1,07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-</a:t>
                      </a:r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0,0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5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-</a:t>
                      </a:r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0,0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1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-0,03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-</a:t>
                      </a:r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0,0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6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-</a:t>
                      </a:r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0,0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9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99CC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1,02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-</a:t>
                      </a:r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0,0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5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0,0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1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0,0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4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0,1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0,1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9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99CC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0,97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-</a:t>
                      </a:r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0,0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5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-</a:t>
                      </a:r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,01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-0,05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-0,15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-</a:t>
                      </a:r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0,3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4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0,92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-0,05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0,0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1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,06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21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</a:tr>
              <a:tr h="30603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0,88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-0,04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0,01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0,0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1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0,0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1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</a:t>
                      </a:r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1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-0,06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0,84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-0,04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-0,01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-</a:t>
                      </a:r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0,0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2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-</a:t>
                      </a:r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0,0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3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-</a:t>
                      </a:r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04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-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0,04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0,8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-0,04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0,01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0,0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3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06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1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0,76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-</a:t>
                      </a:r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0,0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4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-</a:t>
                      </a:r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,01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-0,04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-</a:t>
                      </a:r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1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0,72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-</a:t>
                      </a:r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0,0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4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01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-</a:t>
                      </a:r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0,0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5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0,68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-</a:t>
                      </a:r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0,0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4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-</a:t>
                      </a:r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01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0,65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-0,03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0,0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1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0,0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1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,01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0,01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01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-</a:t>
                      </a:r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01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0,63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-0,02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0,01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-</a:t>
                      </a:r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0,0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1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-</a:t>
                      </a:r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0,0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2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-</a:t>
                      </a:r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0,0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3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-</a:t>
                      </a:r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04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0,61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-0,02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-0,01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-</a:t>
                      </a:r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,01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0,0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2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0,0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5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0,58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-</a:t>
                      </a:r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0,0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3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-</a:t>
                      </a:r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0,01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-</a:t>
                      </a:r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0,01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01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0,01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-</a:t>
                      </a:r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0,0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1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0,55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99CCFF"/>
                          </a:solidFill>
                          <a:latin typeface="Calibri"/>
                        </a:rPr>
                        <a:t>-0,03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0,0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1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0,0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2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0,02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0,0</a:t>
                      </a:r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1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99CCFF"/>
                          </a:solidFill>
                          <a:latin typeface="Calibri"/>
                        </a:rPr>
                        <a:t>0</a:t>
                      </a:r>
                      <a:endParaRPr lang="ru-RU" sz="1100" b="0" i="0" u="none" strike="noStrike" dirty="0">
                        <a:solidFill>
                          <a:srgbClr val="99CC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D"/>
                    </a:solidFill>
                  </a:tcPr>
                </a:tc>
              </a:tr>
            </a:tbl>
          </a:graphicData>
        </a:graphic>
      </p:graphicFrame>
      <p:sp>
        <p:nvSpPr>
          <p:cNvPr id="15556" name="TextBox 16"/>
          <p:cNvSpPr txBox="1">
            <a:spLocks noChangeArrowheads="1"/>
          </p:cNvSpPr>
          <p:nvPr/>
        </p:nvSpPr>
        <p:spPr bwMode="auto">
          <a:xfrm>
            <a:off x="900113" y="692150"/>
            <a:ext cx="6624637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4938C8"/>
                </a:solidFill>
              </a:rPr>
              <a:t>     Y           ∆Y</a:t>
            </a:r>
            <a:r>
              <a:rPr lang="en-US" baseline="30000">
                <a:solidFill>
                  <a:srgbClr val="4938C8"/>
                </a:solidFill>
              </a:rPr>
              <a:t>              </a:t>
            </a:r>
            <a:endParaRPr lang="ru-RU">
              <a:solidFill>
                <a:srgbClr val="4938C8"/>
              </a:solidFill>
            </a:endParaRPr>
          </a:p>
          <a:p>
            <a:r>
              <a:rPr lang="en-US" baseline="30000"/>
              <a:t> </a:t>
            </a:r>
            <a:endParaRPr lang="ru-RU"/>
          </a:p>
          <a:p>
            <a:endParaRPr lang="ru-RU">
              <a:solidFill>
                <a:srgbClr val="4938C8"/>
              </a:solidFill>
            </a:endParaRPr>
          </a:p>
        </p:txBody>
      </p:sp>
      <p:sp>
        <p:nvSpPr>
          <p:cNvPr id="15557" name="TextBox 26"/>
          <p:cNvSpPr txBox="1">
            <a:spLocks noChangeArrowheads="1"/>
          </p:cNvSpPr>
          <p:nvPr/>
        </p:nvSpPr>
        <p:spPr bwMode="auto">
          <a:xfrm>
            <a:off x="2771775" y="692150"/>
            <a:ext cx="58324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4938C8"/>
                </a:solidFill>
              </a:rPr>
              <a:t>∆</a:t>
            </a:r>
            <a:r>
              <a:rPr lang="en-US" baseline="30000">
                <a:solidFill>
                  <a:srgbClr val="4938C8"/>
                </a:solidFill>
              </a:rPr>
              <a:t> 2 </a:t>
            </a:r>
            <a:r>
              <a:rPr lang="en-US">
                <a:solidFill>
                  <a:srgbClr val="4938C8"/>
                </a:solidFill>
              </a:rPr>
              <a:t>Y       ∆</a:t>
            </a:r>
            <a:r>
              <a:rPr lang="en-US" baseline="30000">
                <a:solidFill>
                  <a:srgbClr val="4938C8"/>
                </a:solidFill>
              </a:rPr>
              <a:t> 3 </a:t>
            </a:r>
            <a:r>
              <a:rPr lang="en-US">
                <a:solidFill>
                  <a:srgbClr val="4938C8"/>
                </a:solidFill>
              </a:rPr>
              <a:t>Y       ∆</a:t>
            </a:r>
            <a:r>
              <a:rPr lang="en-US" baseline="30000">
                <a:solidFill>
                  <a:srgbClr val="4938C8"/>
                </a:solidFill>
              </a:rPr>
              <a:t> 4 </a:t>
            </a:r>
            <a:r>
              <a:rPr lang="en-US">
                <a:solidFill>
                  <a:srgbClr val="4938C8"/>
                </a:solidFill>
              </a:rPr>
              <a:t>Y      ∆</a:t>
            </a:r>
            <a:r>
              <a:rPr lang="en-US" baseline="30000">
                <a:solidFill>
                  <a:srgbClr val="4938C8"/>
                </a:solidFill>
              </a:rPr>
              <a:t> 5 </a:t>
            </a:r>
            <a:r>
              <a:rPr lang="en-US">
                <a:solidFill>
                  <a:srgbClr val="4938C8"/>
                </a:solidFill>
              </a:rPr>
              <a:t>Y      ∆</a:t>
            </a:r>
            <a:r>
              <a:rPr lang="en-US" baseline="30000">
                <a:solidFill>
                  <a:srgbClr val="4938C8"/>
                </a:solidFill>
              </a:rPr>
              <a:t> 6 </a:t>
            </a:r>
            <a:r>
              <a:rPr lang="en-US">
                <a:solidFill>
                  <a:srgbClr val="4938C8"/>
                </a:solidFill>
              </a:rPr>
              <a:t>Y      ∆</a:t>
            </a:r>
            <a:r>
              <a:rPr lang="en-US" baseline="30000">
                <a:solidFill>
                  <a:srgbClr val="4938C8"/>
                </a:solidFill>
              </a:rPr>
              <a:t> 7 </a:t>
            </a:r>
            <a:r>
              <a:rPr lang="en-US">
                <a:solidFill>
                  <a:srgbClr val="4938C8"/>
                </a:solidFill>
              </a:rPr>
              <a:t>Y</a:t>
            </a:r>
            <a:endParaRPr lang="ru-RU">
              <a:solidFill>
                <a:srgbClr val="4938C8"/>
              </a:solidFill>
            </a:endParaRPr>
          </a:p>
          <a:p>
            <a:endParaRPr lang="ru-RU">
              <a:solidFill>
                <a:srgbClr val="4938C8"/>
              </a:solidFill>
            </a:endParaRPr>
          </a:p>
          <a:p>
            <a:endParaRPr lang="ru-RU">
              <a:solidFill>
                <a:srgbClr val="4938C8"/>
              </a:solidFill>
            </a:endParaRPr>
          </a:p>
          <a:p>
            <a:endParaRPr lang="ru-RU">
              <a:solidFill>
                <a:srgbClr val="4938C8"/>
              </a:solidFill>
            </a:endParaRPr>
          </a:p>
        </p:txBody>
      </p:sp>
      <p:pic>
        <p:nvPicPr>
          <p:cNvPr id="29" name="Рисунок 28" descr="1243103953_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47248" y="5624736"/>
            <a:ext cx="1449288" cy="144928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30" name="Прямоугольник 29"/>
          <p:cNvSpPr/>
          <p:nvPr/>
        </p:nvSpPr>
        <p:spPr>
          <a:xfrm>
            <a:off x="179388" y="0"/>
            <a:ext cx="4905375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u="sng" dirty="0">
                <a:solidFill>
                  <a:srgbClr val="274EC9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Таблица разностей</a:t>
            </a:r>
            <a:endParaRPr lang="ru-RU" sz="2800" u="sng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15" descr="rabstol_ru_38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6388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9" name="Рисунок 28" descr="1243103953_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47248" y="5624736"/>
            <a:ext cx="1449288" cy="144928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30" name="Прямоугольник 29"/>
          <p:cNvSpPr/>
          <p:nvPr/>
        </p:nvSpPr>
        <p:spPr>
          <a:xfrm>
            <a:off x="179388" y="0"/>
            <a:ext cx="7508875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u="sng" dirty="0">
                <a:solidFill>
                  <a:srgbClr val="274EC9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Результат интерполирования</a:t>
            </a:r>
            <a:endParaRPr lang="ru-RU" sz="2800" u="sng" dirty="0">
              <a:latin typeface="+mj-lt"/>
            </a:endParaRPr>
          </a:p>
        </p:txBody>
      </p:sp>
      <p:pic>
        <p:nvPicPr>
          <p:cNvPr id="1639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765175"/>
            <a:ext cx="9144000" cy="510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Блок-схема: узел 13"/>
          <p:cNvSpPr/>
          <p:nvPr/>
        </p:nvSpPr>
        <p:spPr>
          <a:xfrm>
            <a:off x="611188" y="6021388"/>
            <a:ext cx="215900" cy="2159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6" name="Блок-схема: узел 15"/>
          <p:cNvSpPr/>
          <p:nvPr/>
        </p:nvSpPr>
        <p:spPr>
          <a:xfrm>
            <a:off x="611188" y="6381750"/>
            <a:ext cx="215900" cy="215900"/>
          </a:xfrm>
          <a:prstGeom prst="flowChartConnector">
            <a:avLst/>
          </a:prstGeom>
          <a:solidFill>
            <a:srgbClr val="37FF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5435600" y="6165850"/>
            <a:ext cx="504825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5435600" y="6524625"/>
            <a:ext cx="50482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96" name="TextBox 26"/>
          <p:cNvSpPr txBox="1">
            <a:spLocks noChangeArrowheads="1"/>
          </p:cNvSpPr>
          <p:nvPr/>
        </p:nvSpPr>
        <p:spPr bwMode="auto">
          <a:xfrm>
            <a:off x="1042988" y="5949950"/>
            <a:ext cx="22336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86CCFD"/>
                </a:solidFill>
              </a:rPr>
              <a:t>Узловые значения</a:t>
            </a:r>
          </a:p>
        </p:txBody>
      </p:sp>
      <p:sp>
        <p:nvSpPr>
          <p:cNvPr id="16397" name="TextBox 27"/>
          <p:cNvSpPr txBox="1">
            <a:spLocks noChangeArrowheads="1"/>
          </p:cNvSpPr>
          <p:nvPr/>
        </p:nvSpPr>
        <p:spPr bwMode="auto">
          <a:xfrm>
            <a:off x="971550" y="6308725"/>
            <a:ext cx="38877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86CCFD"/>
                </a:solidFill>
              </a:rPr>
              <a:t>Проинтерполированные значения</a:t>
            </a:r>
          </a:p>
        </p:txBody>
      </p:sp>
      <p:sp>
        <p:nvSpPr>
          <p:cNvPr id="16398" name="TextBox 30"/>
          <p:cNvSpPr txBox="1">
            <a:spLocks noChangeArrowheads="1"/>
          </p:cNvSpPr>
          <p:nvPr/>
        </p:nvSpPr>
        <p:spPr bwMode="auto">
          <a:xfrm>
            <a:off x="6156325" y="5949950"/>
            <a:ext cx="28082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86CCFD"/>
                </a:solidFill>
              </a:rPr>
              <a:t>Теор. зависимость</a:t>
            </a:r>
          </a:p>
        </p:txBody>
      </p:sp>
      <p:sp>
        <p:nvSpPr>
          <p:cNvPr id="16399" name="TextBox 31"/>
          <p:cNvSpPr txBox="1">
            <a:spLocks noChangeArrowheads="1"/>
          </p:cNvSpPr>
          <p:nvPr/>
        </p:nvSpPr>
        <p:spPr bwMode="auto">
          <a:xfrm>
            <a:off x="6156325" y="6308725"/>
            <a:ext cx="23764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86CCFD"/>
                </a:solidFill>
              </a:rPr>
              <a:t>Практ. зависимость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553</TotalTime>
  <Words>786</Words>
  <Application>Microsoft Office PowerPoint</Application>
  <PresentationFormat>Экран (4:3)</PresentationFormat>
  <Paragraphs>256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Century Schoolbook</vt:lpstr>
      <vt:lpstr>Wingdings</vt:lpstr>
      <vt:lpstr>Wingdings 2</vt:lpstr>
      <vt:lpstr>Calibri</vt:lpstr>
      <vt:lpstr>Эркер</vt:lpstr>
      <vt:lpstr>Применение математического метода интерполяции в астрономии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DNA Project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Максим</dc:creator>
  <cp:lastModifiedBy>Максим</cp:lastModifiedBy>
  <cp:revision>64</cp:revision>
  <dcterms:created xsi:type="dcterms:W3CDTF">2011-04-07T06:59:38Z</dcterms:created>
  <dcterms:modified xsi:type="dcterms:W3CDTF">2011-04-21T17:08:20Z</dcterms:modified>
</cp:coreProperties>
</file>